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handoutMasterIdLst>
    <p:handoutMasterId r:id="rId10"/>
  </p:handoutMasterIdLst>
  <p:sldIdLst>
    <p:sldId id="256" r:id="rId2"/>
    <p:sldId id="267" r:id="rId3"/>
    <p:sldId id="266" r:id="rId4"/>
    <p:sldId id="257" r:id="rId5"/>
    <p:sldId id="258" r:id="rId6"/>
    <p:sldId id="268" r:id="rId7"/>
    <p:sldId id="265" r:id="rId8"/>
    <p:sldId id="264" r:id="rId9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EDEC3D6-A519-484E-9950-3AFE6EECC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B2600E-E07A-4DF0-989D-6F2B30F4C7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C21D2-031C-45A1-A020-C1D3BCD28926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F93AD71-DBE5-4271-820E-D8F8B1C6E4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6DD70F5-3602-4AF9-95C0-C7B29D33C5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88C05-01AD-4B7E-BE4F-B61793A8B1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3726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061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464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654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19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5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2018-02-15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18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2018-02-15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89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2018-02-15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502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2018-02-15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427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2018-02-15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1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BB25-79AA-49C0-B3F9-0BAA20AABE43}" type="datetimeFigureOut">
              <a:rPr lang="sv-SE" smtClean="0"/>
              <a:pPr/>
              <a:t>2018-02-15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74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BB25-79AA-49C0-B3F9-0BAA20AABE43}" type="datetimeFigureOut">
              <a:rPr lang="sv-SE" smtClean="0"/>
              <a:pPr/>
              <a:t>2018-02-15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4E5DD-6F8C-4EDC-AD99-2F4282A897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4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212112"/>
            <a:ext cx="6858000" cy="4417979"/>
          </a:xfrm>
        </p:spPr>
        <p:txBody>
          <a:bodyPr>
            <a:normAutofit fontScale="90000"/>
          </a:bodyPr>
          <a:lstStyle/>
          <a:p>
            <a:br>
              <a:rPr lang="sv-SE" sz="4400" dirty="0"/>
            </a:br>
            <a:br>
              <a:rPr lang="sv-SE" sz="4400" dirty="0"/>
            </a:br>
            <a:br>
              <a:rPr lang="sv-SE" sz="4400" dirty="0"/>
            </a:br>
            <a:br>
              <a:rPr lang="sv-SE" sz="4400" dirty="0"/>
            </a:br>
            <a:br>
              <a:rPr lang="sv-SE" sz="4400" dirty="0"/>
            </a:br>
            <a:br>
              <a:rPr lang="sv-SE" sz="4400" dirty="0"/>
            </a:br>
            <a:r>
              <a:rPr lang="sv-SE" sz="4400" dirty="0"/>
              <a:t>Tranemo kommun</a:t>
            </a:r>
            <a:br>
              <a:rPr lang="sv-SE" sz="4400" dirty="0"/>
            </a:br>
            <a:r>
              <a:rPr lang="sv-SE" sz="4400" dirty="0"/>
              <a:t>Fritid</a:t>
            </a:r>
            <a:br>
              <a:rPr lang="sv-SE" sz="4400" dirty="0"/>
            </a:br>
            <a:r>
              <a:rPr lang="sv-SE" sz="3100" dirty="0"/>
              <a:t>Föreningsstöd, förebyggande samt fritidsgårdsverksamhet</a:t>
            </a:r>
            <a:br>
              <a:rPr lang="sv-SE" sz="3100" dirty="0"/>
            </a:br>
            <a:r>
              <a:rPr lang="sv-SE" sz="3200" dirty="0"/>
              <a:t>Annika Loman </a:t>
            </a:r>
            <a:br>
              <a:rPr lang="sv-SE" sz="3200" dirty="0"/>
            </a:br>
            <a:r>
              <a:rPr lang="sv-SE" sz="3200" dirty="0"/>
              <a:t>Verksamhetschef</a:t>
            </a:r>
            <a:br>
              <a:rPr lang="sv-SE" sz="3200" dirty="0"/>
            </a:br>
            <a:br>
              <a:rPr lang="sv-SE" sz="3200" dirty="0"/>
            </a:br>
            <a:br>
              <a:rPr lang="sv-SE" sz="4400" dirty="0"/>
            </a:b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417824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1E04E8-B511-42C1-9C5B-A8F751ED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dirty="0"/>
            </a:br>
            <a:r>
              <a:rPr lang="sv-SE" dirty="0"/>
              <a:t>Vi är ett föreningsfolk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0FEC7C-4FFE-469B-B916-11D9F47E7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Åren 2000 och 2001 var i genomsnitt omkring 6 miljoner av den vuxna befolkningen medlemmar i någon förening. Det utgör närmare 89 procent av samtliga 16-84- åringar. 4 organisationer, nämligen fackliga organisationer, idrottsföreningar, konsumentkooperativ samt boendeföreningar. Dessa organisationstyper svarar för över hälften, 54 procent, av samtliga medlemskap.</a:t>
            </a:r>
          </a:p>
          <a:p>
            <a:pPr marL="0" indent="0">
              <a:buNone/>
            </a:pPr>
            <a:r>
              <a:rPr lang="sv-SE" sz="2000" dirty="0"/>
              <a:t>I genomsnitt drygt 2,8 miljoner personer, 42 procent av befolkningen var aktiva i minst en förening. Sedan 1992-93 har andelen aktiva minskat med närmare 6 procentenheter.</a:t>
            </a:r>
          </a:p>
        </p:txBody>
      </p:sp>
    </p:spTree>
    <p:extLst>
      <p:ext uri="{BB962C8B-B14F-4D97-AF65-F5344CB8AC3E}">
        <p14:creationId xmlns:p14="http://schemas.microsoft.com/office/powerpoint/2010/main" val="380606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214846"/>
            <a:ext cx="7886700" cy="51467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dirty="0"/>
              <a:t>	</a:t>
            </a:r>
          </a:p>
          <a:p>
            <a:pPr algn="ctr">
              <a:buNone/>
            </a:pPr>
            <a:r>
              <a:rPr lang="sv-SE" sz="4500" b="1" dirty="0"/>
              <a:t>Sverige har ett stort och rikt Föreningsliv med </a:t>
            </a:r>
          </a:p>
          <a:p>
            <a:pPr algn="ctr">
              <a:buNone/>
            </a:pPr>
            <a:r>
              <a:rPr lang="sv-SE" sz="4500" b="1" dirty="0"/>
              <a:t>cirka 200 000 </a:t>
            </a:r>
          </a:p>
          <a:p>
            <a:pPr algn="ctr">
              <a:buNone/>
            </a:pPr>
            <a:r>
              <a:rPr lang="sv-SE" sz="4500" b="1" dirty="0"/>
              <a:t>ideella föreningar.</a:t>
            </a:r>
          </a:p>
          <a:p>
            <a:pPr>
              <a:buNone/>
            </a:pPr>
            <a:endParaRPr lang="sv-SE" sz="3400" dirty="0"/>
          </a:p>
          <a:p>
            <a:pPr>
              <a:buNone/>
            </a:pPr>
            <a:r>
              <a:rPr lang="sv-SE" dirty="0"/>
              <a:t>    </a:t>
            </a:r>
            <a:br>
              <a:rPr lang="sv-SE" dirty="0"/>
            </a:br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254034"/>
            <a:ext cx="7886700" cy="4922929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Föreningslivet i Tranemo kommun blomstrar !?</a:t>
            </a:r>
          </a:p>
          <a:p>
            <a:pPr marL="0" indent="0">
              <a:buNone/>
            </a:pPr>
            <a:r>
              <a:rPr lang="sv-SE" dirty="0"/>
              <a:t>170 föreningar ca 36 föreningar med barn och ungdomsverksamhet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CBF5891-34A2-428B-A9DA-1B12B768BA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2" r="404" b="18333"/>
          <a:stretch/>
        </p:blipFill>
        <p:spPr>
          <a:xfrm>
            <a:off x="1271255" y="3349257"/>
            <a:ext cx="2615610" cy="222220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30B9EDA-48D1-4BB7-9670-AA35F0A8AD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538" r="52093" b="490"/>
          <a:stretch/>
        </p:blipFill>
        <p:spPr>
          <a:xfrm>
            <a:off x="4529469" y="3349257"/>
            <a:ext cx="2556391" cy="21903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DSC_0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5619" y="2687988"/>
            <a:ext cx="1705158" cy="2567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C459CE-9F32-454B-B4FA-374AE9355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>
                <a:latin typeface="+mj-lt"/>
                <a:ea typeface="+mj-ea"/>
                <a:cs typeface="+mj-cs"/>
              </a:rPr>
              <a:t>Vi står inför stora utmaningar</a:t>
            </a:r>
          </a:p>
          <a:p>
            <a:pPr marL="0" indent="0">
              <a:buNone/>
            </a:pPr>
            <a:r>
              <a:rPr lang="sv-SE" sz="2400" dirty="0"/>
              <a:t>Inte lika självklart att vara aktiv i en förening en längre tid. Svårt att få in yngre i styrelsen</a:t>
            </a:r>
          </a:p>
          <a:p>
            <a:pPr marL="0" indent="0">
              <a:buNone/>
            </a:pPr>
            <a:r>
              <a:rPr lang="sv-SE" sz="2400" dirty="0"/>
              <a:t>Ungdomar har andra sätt att mötas</a:t>
            </a:r>
          </a:p>
          <a:p>
            <a:pPr marL="0" indent="0">
              <a:buNone/>
            </a:pPr>
            <a:r>
              <a:rPr lang="sv-SE" sz="2400" dirty="0"/>
              <a:t>Kommunerna får nog räkna med att </a:t>
            </a:r>
          </a:p>
          <a:p>
            <a:pPr marL="0" indent="0">
              <a:buNone/>
            </a:pPr>
            <a:r>
              <a:rPr lang="sv-SE" sz="2400" dirty="0"/>
              <a:t>stötta upp mer till drift om man skall</a:t>
            </a:r>
          </a:p>
          <a:p>
            <a:pPr marL="0" indent="0">
              <a:buNone/>
            </a:pPr>
            <a:r>
              <a:rPr lang="sv-SE" sz="2400" dirty="0"/>
              <a:t>Föreningsanläggningar på alla orter</a:t>
            </a:r>
          </a:p>
          <a:p>
            <a:pPr marL="0" indent="0">
              <a:buNone/>
            </a:pPr>
            <a:r>
              <a:rPr lang="sv-SE" sz="2400" dirty="0"/>
              <a:t>Mer samverkan</a:t>
            </a:r>
          </a:p>
          <a:p>
            <a:pPr marL="0" indent="0"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5C279F-2238-44E3-B28E-3ED99F82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7684"/>
            <a:ext cx="7090586" cy="701861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Barn och unga</a:t>
            </a:r>
            <a:br>
              <a:rPr lang="sv-SE" dirty="0"/>
            </a:br>
            <a:endParaRPr lang="sv-SE" dirty="0"/>
          </a:p>
        </p:txBody>
      </p:sp>
      <p:pic>
        <p:nvPicPr>
          <p:cNvPr id="17" name="Platshållare för innehåll 16">
            <a:extLst>
              <a:ext uri="{FF2B5EF4-FFF2-40B4-BE49-F238E27FC236}">
                <a16:creationId xmlns:a16="http://schemas.microsoft.com/office/drawing/2014/main" id="{78E33716-9176-47F1-96F7-EB83A6680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12" y="2559271"/>
            <a:ext cx="2603180" cy="1952385"/>
          </a:xfr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8DA6E5B2-B8C5-4C59-9269-F488B135FFB5}"/>
              </a:ext>
            </a:extLst>
          </p:cNvPr>
          <p:cNvSpPr txBox="1"/>
          <p:nvPr/>
        </p:nvSpPr>
        <p:spPr>
          <a:xfrm>
            <a:off x="1201479" y="2009554"/>
            <a:ext cx="3583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Drygt 60% av barnen idrottar på Fritiden. </a:t>
            </a:r>
          </a:p>
          <a:p>
            <a:r>
              <a:rPr lang="sv-SE" sz="2400" dirty="0"/>
              <a:t>Hur får vi fler att vilja rör på sej? Större delen av barnen som är med i idrotten vill inte tävla!!!</a:t>
            </a:r>
          </a:p>
          <a:p>
            <a:r>
              <a:rPr lang="sv-SE" sz="2400" dirty="0"/>
              <a:t>Riksidrottsförbundet genom SISU har fått i uppdrag att förändra idrottsföreningarnas upplägg för att få in fler i verksamheten</a:t>
            </a:r>
          </a:p>
        </p:txBody>
      </p:sp>
    </p:spTree>
    <p:extLst>
      <p:ext uri="{BB962C8B-B14F-4D97-AF65-F5344CB8AC3E}">
        <p14:creationId xmlns:p14="http://schemas.microsoft.com/office/powerpoint/2010/main" val="399052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84663"/>
            <a:ext cx="7886700" cy="4792300"/>
          </a:xfrm>
        </p:spPr>
        <p:txBody>
          <a:bodyPr>
            <a:normAutofit/>
          </a:bodyPr>
          <a:lstStyle/>
          <a:p>
            <a:endParaRPr lang="sv-SE" sz="2000" dirty="0"/>
          </a:p>
          <a:p>
            <a:pPr>
              <a:buNone/>
            </a:pPr>
            <a:r>
              <a:rPr lang="sv-SE" sz="2000" dirty="0"/>
              <a:t>	</a:t>
            </a:r>
            <a:r>
              <a:rPr lang="sv-SE" sz="4000" dirty="0">
                <a:latin typeface="+mj-lt"/>
                <a:ea typeface="+mj-ea"/>
                <a:cs typeface="+mj-cs"/>
              </a:rPr>
              <a:t>Föreningsfrihet är en viktig del av vår demokrati</a:t>
            </a:r>
          </a:p>
          <a:p>
            <a:pPr>
              <a:buNone/>
            </a:pPr>
            <a:r>
              <a:rPr lang="sv-SE" sz="2000" dirty="0"/>
              <a:t>	</a:t>
            </a:r>
            <a:r>
              <a:rPr lang="sv-SE" dirty="0"/>
              <a:t>Enligt regeringsformen (RF) frihet tillförsäkrad varje medborgare gentemot det allmänna att sammansluta sig med andra för allmänna eller enskilda syften.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888274"/>
            <a:ext cx="7886700" cy="5368835"/>
          </a:xfrm>
        </p:spPr>
        <p:txBody>
          <a:bodyPr/>
          <a:lstStyle/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sz="4000" dirty="0">
                <a:latin typeface="+mj-lt"/>
                <a:ea typeface="+mj-ea"/>
                <a:cs typeface="+mj-cs"/>
              </a:rPr>
              <a:t> Kommunens</a:t>
            </a:r>
            <a:br>
              <a:rPr lang="sv-SE" sz="4000" dirty="0">
                <a:latin typeface="+mj-lt"/>
                <a:ea typeface="+mj-ea"/>
                <a:cs typeface="+mj-cs"/>
              </a:rPr>
            </a:br>
            <a:r>
              <a:rPr lang="sv-SE" sz="4000" dirty="0">
                <a:latin typeface="+mj-lt"/>
                <a:ea typeface="+mj-ea"/>
                <a:cs typeface="+mj-cs"/>
              </a:rPr>
              <a:t>föreningshandläggare servar med</a:t>
            </a:r>
          </a:p>
          <a:p>
            <a:pPr>
              <a:buNone/>
            </a:pPr>
            <a:r>
              <a:rPr lang="sv-SE" dirty="0"/>
              <a:t>Föreningsstöd/bidrag  drygt 3,5 miljoner</a:t>
            </a:r>
          </a:p>
          <a:p>
            <a:pPr>
              <a:buNone/>
            </a:pPr>
            <a:r>
              <a:rPr lang="sv-SE" dirty="0"/>
              <a:t>Rådgivning</a:t>
            </a:r>
          </a:p>
          <a:p>
            <a:pPr>
              <a:buNone/>
            </a:pPr>
            <a:r>
              <a:rPr lang="sv-SE" dirty="0"/>
              <a:t>Guidar er i bidragsdjungeln</a:t>
            </a:r>
          </a:p>
          <a:p>
            <a:pPr>
              <a:buNone/>
            </a:pPr>
            <a:r>
              <a:rPr lang="sv-SE" dirty="0"/>
              <a:t>Samverkan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endParaRPr lang="sv-SE" dirty="0"/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nemo_ny_mall (4)">
  <a:themeElements>
    <a:clrScheme name="Tranemo kommu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D478"/>
      </a:accent1>
      <a:accent2>
        <a:srgbClr val="3F9C35"/>
      </a:accent2>
      <a:accent3>
        <a:srgbClr val="B5B6B3"/>
      </a:accent3>
      <a:accent4>
        <a:srgbClr val="983222"/>
      </a:accent4>
      <a:accent5>
        <a:srgbClr val="F4EFD4"/>
      </a:accent5>
      <a:accent6>
        <a:srgbClr val="9DCFAE"/>
      </a:accent6>
      <a:hlink>
        <a:srgbClr val="6600FF"/>
      </a:hlink>
      <a:folHlink>
        <a:srgbClr val="800080"/>
      </a:folHlink>
    </a:clrScheme>
    <a:fontScheme name="Anpassat 1">
      <a:majorFont>
        <a:latin typeface="Arial Black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emo_ny_mall" id="{2C0B5528-93F4-4968-956B-1A38B5CF2F6A}" vid="{0A56E2D6-F810-4E23-8B85-DC40BE767ED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Tranemo_ny_mall (4)</Template>
  <TotalTime>166</TotalTime>
  <Words>203</Words>
  <Application>Microsoft Office PowerPoint</Application>
  <PresentationFormat>Bildspel på skärmen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Palatino Linotype</vt:lpstr>
      <vt:lpstr>Tranemo_ny_mall (4)</vt:lpstr>
      <vt:lpstr>      Tranemo kommun Fritid Föreningsstöd, förebyggande samt fritidsgårdsverksamhet Annika Loman  Verksamhetschef   </vt:lpstr>
      <vt:lpstr> Vi är ett föreningsfolk</vt:lpstr>
      <vt:lpstr>PowerPoint-presentation</vt:lpstr>
      <vt:lpstr>PowerPoint-presentation</vt:lpstr>
      <vt:lpstr>PowerPoint-presentation</vt:lpstr>
      <vt:lpstr> Barn och unga </vt:lpstr>
      <vt:lpstr>PowerPoint-presentation</vt:lpstr>
      <vt:lpstr>PowerPoint-presentation</vt:lpstr>
    </vt:vector>
  </TitlesOfParts>
  <Company>Tranemo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Tranemo kommun Lärandesektionen Fritid Annika Loman Verksamhetschef Ingrid Björk Ungdomskonsulent</dc:title>
  <dc:creator>Annika Loman</dc:creator>
  <cp:lastModifiedBy>Loman Annika</cp:lastModifiedBy>
  <cp:revision>16</cp:revision>
  <cp:lastPrinted>2018-02-15T09:03:06Z</cp:lastPrinted>
  <dcterms:created xsi:type="dcterms:W3CDTF">2017-03-22T09:47:34Z</dcterms:created>
  <dcterms:modified xsi:type="dcterms:W3CDTF">2018-02-15T09:09:54Z</dcterms:modified>
</cp:coreProperties>
</file>