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89" r:id="rId2"/>
    <p:sldId id="290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26" r:id="rId16"/>
    <p:sldId id="327" r:id="rId17"/>
    <p:sldId id="329" r:id="rId18"/>
    <p:sldId id="330" r:id="rId19"/>
    <p:sldId id="331" r:id="rId20"/>
    <p:sldId id="332" r:id="rId21"/>
    <p:sldId id="333" r:id="rId22"/>
    <p:sldId id="334" r:id="rId23"/>
    <p:sldId id="336" r:id="rId24"/>
    <p:sldId id="337" r:id="rId25"/>
  </p:sldIdLst>
  <p:sldSz cx="9144000" cy="6858000" type="screen4x3"/>
  <p:notesSz cx="6669088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>
        <p:scale>
          <a:sx n="70" d="100"/>
          <a:sy n="70" d="100"/>
        </p:scale>
        <p:origin x="-2076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2016-02-29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99061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2016-02-29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16464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2016-02-29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23654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2016-02-29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80719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2016-02-29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1625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2016-02-29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3618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2016-02-29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34089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2016-02-29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33502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2016-02-29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93427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2016-02-29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7721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2016-02-29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55674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BB25-79AA-49C0-B3F9-0BAA20AABE43}" type="datetimeFigureOut">
              <a:rPr lang="sv-SE" smtClean="0"/>
              <a:pPr/>
              <a:t>2016-02-29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3404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tranemo.s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sv-SE" sz="5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Integration Tranemo</a:t>
            </a:r>
            <a:br>
              <a:rPr lang="sv-SE" sz="5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</a:br>
            <a:endParaRPr lang="sv-SE" sz="54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00164" y="2924944"/>
            <a:ext cx="6343672" cy="2714644"/>
          </a:xfrm>
        </p:spPr>
        <p:txBody>
          <a:bodyPr>
            <a:normAutofit/>
          </a:bodyPr>
          <a:lstStyle/>
          <a:p>
            <a:pPr eaLnBrk="1" hangingPunct="1"/>
            <a:endParaRPr lang="sv-SE" sz="4400" dirty="0" smtClean="0">
              <a:solidFill>
                <a:schemeClr val="tx1"/>
              </a:solidFill>
            </a:endParaRPr>
          </a:p>
          <a:p>
            <a:pPr eaLnBrk="1" hangingPunct="1"/>
            <a:endParaRPr lang="sv-SE" sz="4400" dirty="0" smtClean="0">
              <a:solidFill>
                <a:schemeClr val="tx1"/>
              </a:solidFill>
            </a:endParaRPr>
          </a:p>
          <a:p>
            <a:pPr eaLnBrk="1" hangingPunct="1"/>
            <a:endParaRPr lang="sv-SE" sz="4400" dirty="0">
              <a:solidFill>
                <a:schemeClr val="tx1"/>
              </a:solidFill>
            </a:endParaRPr>
          </a:p>
          <a:p>
            <a:pPr eaLnBrk="1" hangingPunct="1"/>
            <a:endParaRPr lang="sv-SE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6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b="1" dirty="0" smtClean="0">
                <a:latin typeface="Palatino Linotype" pitchFamily="18" charset="0"/>
              </a:rPr>
              <a:t>Tranemomodellen</a:t>
            </a:r>
            <a:endParaRPr lang="sv-SE" sz="4800" b="1" dirty="0">
              <a:latin typeface="Palatino Linotype" pitchFamily="18" charset="0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185863" y="1731924"/>
            <a:ext cx="6699250" cy="308451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800" dirty="0">
                <a:latin typeface="Palatino Linotype" panose="02040502050505030304" pitchFamily="18" charset="0"/>
              </a:rPr>
              <a:t>Arbetet i Integration </a:t>
            </a:r>
            <a:r>
              <a:rPr lang="sv-SE" sz="1800" dirty="0" smtClean="0">
                <a:latin typeface="Palatino Linotype" panose="02040502050505030304" pitchFamily="18" charset="0"/>
              </a:rPr>
              <a:t>Tranemo </a:t>
            </a:r>
            <a:r>
              <a:rPr lang="sv-SE" sz="1800" dirty="0">
                <a:latin typeface="Palatino Linotype" panose="02040502050505030304" pitchFamily="18" charset="0"/>
              </a:rPr>
              <a:t>bygger på en modell för arbetsmarknad och integration som utvecklades av Anders Blomqvist </a:t>
            </a:r>
            <a:r>
              <a:rPr lang="sv-SE" sz="1800" dirty="0" smtClean="0">
                <a:latin typeface="Palatino Linotype" panose="02040502050505030304" pitchFamily="18" charset="0"/>
              </a:rPr>
              <a:t>2012, </a:t>
            </a:r>
            <a:r>
              <a:rPr lang="sv-SE" sz="1800" dirty="0" err="1">
                <a:latin typeface="Palatino Linotype" panose="02040502050505030304" pitchFamily="18" charset="0"/>
              </a:rPr>
              <a:t>Kronobergsmodellen</a:t>
            </a:r>
            <a:r>
              <a:rPr lang="sv-SE" sz="1800" dirty="0" smtClean="0">
                <a:latin typeface="Palatino Linotype" panose="02040502050505030304" pitchFamily="18" charset="0"/>
              </a:rPr>
              <a:t>®. </a:t>
            </a:r>
            <a:endParaRPr lang="sv-SE" sz="18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sz="1800" dirty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800" dirty="0" smtClean="0">
                <a:latin typeface="Palatino Linotype" panose="02040502050505030304" pitchFamily="18" charset="0"/>
              </a:rPr>
              <a:t>Tranemomodellen är nu en anpassning till Tranemo kommun och baseras </a:t>
            </a:r>
            <a:r>
              <a:rPr lang="sv-SE" sz="1800" dirty="0">
                <a:latin typeface="Palatino Linotype" panose="02040502050505030304" pitchFamily="18" charset="0"/>
              </a:rPr>
              <a:t>också på erfarenheterna från </a:t>
            </a:r>
            <a:r>
              <a:rPr lang="sv-SE" sz="1800" dirty="0" smtClean="0">
                <a:latin typeface="Palatino Linotype" panose="02040502050505030304" pitchFamily="18" charset="0"/>
              </a:rPr>
              <a:t>flera tidigare projekt </a:t>
            </a:r>
            <a:r>
              <a:rPr lang="sv-SE" sz="1800" dirty="0">
                <a:latin typeface="Palatino Linotype" panose="02040502050505030304" pitchFamily="18" charset="0"/>
              </a:rPr>
              <a:t>enligt modellen.</a:t>
            </a:r>
          </a:p>
          <a:p>
            <a:pPr marL="0" indent="0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sz="1800" dirty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800" dirty="0">
                <a:latin typeface="Palatino Linotype" panose="02040502050505030304" pitchFamily="18" charset="0"/>
              </a:rPr>
              <a:t>Tranemomodellen </a:t>
            </a:r>
            <a:r>
              <a:rPr lang="sv-SE" sz="1800" dirty="0" smtClean="0">
                <a:latin typeface="Palatino Linotype" panose="02040502050505030304" pitchFamily="18" charset="0"/>
              </a:rPr>
              <a:t>bygger </a:t>
            </a:r>
            <a:r>
              <a:rPr lang="sv-SE" sz="1800" dirty="0">
                <a:latin typeface="Palatino Linotype" panose="02040502050505030304" pitchFamily="18" charset="0"/>
              </a:rPr>
              <a:t>på att kommunen tar initiativet </a:t>
            </a:r>
            <a:r>
              <a:rPr lang="sv-SE" sz="1800" dirty="0" smtClean="0">
                <a:latin typeface="Palatino Linotype" panose="02040502050505030304" pitchFamily="18" charset="0"/>
              </a:rPr>
              <a:t>med en dedikerad projektledare. </a:t>
            </a:r>
            <a:endParaRPr lang="sv-SE" sz="1800" dirty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</a:pPr>
            <a:endParaRPr lang="sv-SE" sz="1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7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b="1" dirty="0" smtClean="0">
                <a:latin typeface="Palatino Linotype" pitchFamily="18" charset="0"/>
              </a:rPr>
              <a:t>Tranemomodellen</a:t>
            </a:r>
            <a:endParaRPr lang="sv-SE" sz="4800" b="1" dirty="0">
              <a:latin typeface="Palatino Linotype" pitchFamily="18" charset="0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185863" y="1758772"/>
            <a:ext cx="6699250" cy="308451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dirty="0">
                <a:latin typeface="Palatino Linotype" panose="02040502050505030304" pitchFamily="18" charset="0"/>
              </a:rPr>
              <a:t>Därefter sammansätts ett </a:t>
            </a:r>
            <a:r>
              <a:rPr lang="sv-SE" dirty="0" err="1">
                <a:latin typeface="Palatino Linotype" panose="02040502050505030304" pitchFamily="18" charset="0"/>
              </a:rPr>
              <a:t>Advisory</a:t>
            </a:r>
            <a:r>
              <a:rPr lang="sv-SE" dirty="0">
                <a:latin typeface="Palatino Linotype" panose="02040502050505030304" pitchFamily="18" charset="0"/>
              </a:rPr>
              <a:t> Board som stöd till projektet. </a:t>
            </a:r>
          </a:p>
          <a:p>
            <a:pPr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dirty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dirty="0">
                <a:latin typeface="Palatino Linotype" panose="02040502050505030304" pitchFamily="18" charset="0"/>
              </a:rPr>
              <a:t>En samverkansgrupp med representanter från exempelvis kommunen, kulturföreningar, svenska kyrkan, Arbetsförmedlingen, Migrationsverket, näringslivet, föreningslivet, etc. sätts samman och arbetar regelbundet löpande med tre huvudområden;</a:t>
            </a:r>
          </a:p>
          <a:p>
            <a:pPr marL="0" indent="0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dirty="0">
              <a:latin typeface="Palatino Linotype" panose="02040502050505030304" pitchFamily="18" charset="0"/>
            </a:endParaRPr>
          </a:p>
          <a:p>
            <a:pPr lvl="1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2200" dirty="0">
                <a:latin typeface="Palatino Linotype" panose="02040502050505030304" pitchFamily="18" charset="0"/>
              </a:rPr>
              <a:t>skapa beredskap och mottagningskapacitet </a:t>
            </a:r>
            <a:r>
              <a:rPr lang="sv-SE" sz="2200" dirty="0" err="1">
                <a:latin typeface="Palatino Linotype" panose="02040502050505030304" pitchFamily="18" charset="0"/>
              </a:rPr>
              <a:t>bla</a:t>
            </a:r>
            <a:r>
              <a:rPr lang="sv-SE" sz="2200" dirty="0">
                <a:latin typeface="Palatino Linotype" panose="02040502050505030304" pitchFamily="18" charset="0"/>
              </a:rPr>
              <a:t>. genom </a:t>
            </a:r>
            <a:r>
              <a:rPr lang="sv-SE" sz="2200" dirty="0" smtClean="0">
                <a:latin typeface="Palatino Linotype" panose="02040502050505030304" pitchFamily="18" charset="0"/>
              </a:rPr>
              <a:t>information</a:t>
            </a:r>
            <a:endParaRPr lang="sv-SE" sz="2200" dirty="0">
              <a:latin typeface="Palatino Linotype" panose="02040502050505030304" pitchFamily="18" charset="0"/>
            </a:endParaRPr>
          </a:p>
          <a:p>
            <a:pPr lvl="1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2200" dirty="0">
                <a:latin typeface="Palatino Linotype" panose="02040502050505030304" pitchFamily="18" charset="0"/>
              </a:rPr>
              <a:t>utveckla samverkan för mottagande av </a:t>
            </a:r>
            <a:r>
              <a:rPr lang="sv-SE" sz="2200" dirty="0" smtClean="0">
                <a:latin typeface="Palatino Linotype" panose="02040502050505030304" pitchFamily="18" charset="0"/>
              </a:rPr>
              <a:t>nyanlända</a:t>
            </a:r>
          </a:p>
          <a:p>
            <a:pPr lvl="1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2200" dirty="0" smtClean="0">
                <a:latin typeface="Palatino Linotype" panose="02040502050505030304" pitchFamily="18" charset="0"/>
              </a:rPr>
              <a:t>skapa </a:t>
            </a:r>
            <a:r>
              <a:rPr lang="sv-SE" sz="2200" dirty="0">
                <a:latin typeface="Palatino Linotype" panose="02040502050505030304" pitchFamily="18" charset="0"/>
              </a:rPr>
              <a:t>förutsättningar för att fler kommer i egen försörjning</a:t>
            </a:r>
            <a:r>
              <a:rPr lang="sv-SE" sz="1700" dirty="0">
                <a:latin typeface="Palatino Linotype" panose="02040502050505030304" pitchFamily="18" charset="0"/>
              </a:rPr>
              <a:t>  </a:t>
            </a:r>
          </a:p>
          <a:p>
            <a:pPr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</a:pPr>
            <a:endParaRPr lang="sv-SE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2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b="1" dirty="0" smtClean="0">
                <a:latin typeface="Palatino Linotype" pitchFamily="18" charset="0"/>
              </a:rPr>
              <a:t>Tranemomodellen</a:t>
            </a:r>
            <a:endParaRPr lang="sv-SE" sz="4800" b="1" dirty="0">
              <a:latin typeface="Palatino Linotype" pitchFamily="18" charset="0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222375" y="1734051"/>
            <a:ext cx="6699250" cy="30845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600" dirty="0">
                <a:latin typeface="Palatino Linotype" panose="02040502050505030304" pitchFamily="18" charset="0"/>
              </a:rPr>
              <a:t>Som en röd tråd genom projektet löper information och öppenhet. Exempelvis publiceras minnesanteckningar och information på kommunens webbplats. </a:t>
            </a:r>
          </a:p>
          <a:p>
            <a:pPr marL="285750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600" dirty="0">
                <a:latin typeface="Palatino Linotype" panose="02040502050505030304" pitchFamily="18" charset="0"/>
                <a:hlinkClick r:id="rId2"/>
              </a:rPr>
              <a:t>http</a:t>
            </a:r>
            <a:r>
              <a:rPr lang="sv-SE" sz="1600" dirty="0" smtClean="0">
                <a:latin typeface="Palatino Linotype" panose="02040502050505030304" pitchFamily="18" charset="0"/>
                <a:hlinkClick r:id="rId2"/>
              </a:rPr>
              <a:t>://tranemo.se</a:t>
            </a:r>
            <a:endParaRPr lang="sv-SE" sz="1600" dirty="0">
              <a:latin typeface="Palatino Linotype" panose="02040502050505030304" pitchFamily="18" charset="0"/>
            </a:endParaRPr>
          </a:p>
          <a:p>
            <a:pPr marL="285750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600" dirty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600" dirty="0" smtClean="0">
                <a:latin typeface="Palatino Linotype" panose="02040502050505030304" pitchFamily="18" charset="0"/>
              </a:rPr>
              <a:t>Modellen som Tranemomodellen baseras på, </a:t>
            </a:r>
            <a:r>
              <a:rPr lang="sv-SE" sz="1600" dirty="0" err="1" smtClean="0">
                <a:latin typeface="Palatino Linotype" panose="02040502050505030304" pitchFamily="18" charset="0"/>
              </a:rPr>
              <a:t>Kronobergsmodellen</a:t>
            </a:r>
            <a:r>
              <a:rPr lang="sv-SE" sz="1600" dirty="0" smtClean="0">
                <a:latin typeface="Palatino Linotype" panose="02040502050505030304" pitchFamily="18" charset="0"/>
              </a:rPr>
              <a:t>®, är en </a:t>
            </a:r>
            <a:r>
              <a:rPr lang="sv-SE" sz="1600" dirty="0">
                <a:latin typeface="Palatino Linotype" panose="02040502050505030304" pitchFamily="18" charset="0"/>
              </a:rPr>
              <a:t>beprövad metod som använts med positiva resultat i både integrations- och arbetsmarknadsprojekt. Arbetet bygger på erfarenheter från flera kommuner i </a:t>
            </a:r>
            <a:r>
              <a:rPr lang="sv-SE" sz="1600" dirty="0" smtClean="0">
                <a:latin typeface="Palatino Linotype" panose="02040502050505030304" pitchFamily="18" charset="0"/>
              </a:rPr>
              <a:t>Västra Götaland, Småland </a:t>
            </a:r>
            <a:r>
              <a:rPr lang="sv-SE" sz="1600" dirty="0">
                <a:latin typeface="Palatino Linotype" panose="02040502050505030304" pitchFamily="18" charset="0"/>
              </a:rPr>
              <a:t>och </a:t>
            </a:r>
            <a:r>
              <a:rPr lang="sv-SE" sz="1600" dirty="0" smtClean="0">
                <a:latin typeface="Palatino Linotype" panose="02040502050505030304" pitchFamily="18" charset="0"/>
              </a:rPr>
              <a:t>Halland (bl.a. Hylte kommun).  </a:t>
            </a:r>
            <a:endParaRPr lang="sv-SE" sz="16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2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343702" y="5387548"/>
            <a:ext cx="5800298" cy="1470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b="1" dirty="0" smtClean="0">
                <a:latin typeface="Palatino Linotype" pitchFamily="18" charset="0"/>
              </a:rPr>
              <a:t>Tranemomodellen</a:t>
            </a:r>
            <a:endParaRPr lang="sv-SE" sz="4800" b="1" dirty="0">
              <a:latin typeface="Palatino Linotype" pitchFamily="18" charset="0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185863" y="1412776"/>
            <a:ext cx="6699250" cy="308451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323528" y="5157192"/>
            <a:ext cx="216024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2" descr="C:\Users\anders\Documents\Unoleo AB\Arbetsmaterial hemsida\Kronobergsmodellen för integration Reg 2.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113" y="1337482"/>
            <a:ext cx="7666583" cy="54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81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b="1" dirty="0" smtClean="0">
                <a:latin typeface="Palatino Linotype" pitchFamily="18" charset="0"/>
              </a:rPr>
              <a:t>Tranemomodellen</a:t>
            </a:r>
            <a:endParaRPr lang="sv-SE" sz="4800" b="1" dirty="0">
              <a:latin typeface="Palatino Linotype" pitchFamily="18" charset="0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222375" y="1746408"/>
            <a:ext cx="6699250" cy="3084513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sv-SE" sz="1800" dirty="0">
                <a:latin typeface="Palatino Linotype" panose="02040502050505030304" pitchFamily="18" charset="0"/>
                <a:cs typeface="Arial" pitchFamily="34" charset="0"/>
              </a:rPr>
              <a:t>Sammanfattning, </a:t>
            </a:r>
            <a:r>
              <a:rPr lang="sv-SE" sz="1800" dirty="0" smtClean="0">
                <a:latin typeface="Palatino Linotype" panose="02040502050505030304" pitchFamily="18" charset="0"/>
                <a:cs typeface="Arial" pitchFamily="34" charset="0"/>
              </a:rPr>
              <a:t>succéfaktorer </a:t>
            </a:r>
            <a:r>
              <a:rPr lang="sv-SE" sz="1800" dirty="0" smtClean="0">
                <a:latin typeface="Palatino Linotype" panose="02040502050505030304" pitchFamily="18" charset="0"/>
              </a:rPr>
              <a:t>Tranemomodellen</a:t>
            </a:r>
            <a:r>
              <a:rPr lang="sv-SE" sz="1800" dirty="0">
                <a:latin typeface="Palatino Linotype" panose="02040502050505030304" pitchFamily="18" charset="0"/>
              </a:rPr>
              <a:t>;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Blip>
                <a:blip r:embed="rId2"/>
              </a:buBlip>
            </a:pPr>
            <a:endParaRPr lang="sv-SE" sz="1800" dirty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800" dirty="0">
                <a:latin typeface="Palatino Linotype" panose="02040502050505030304" pitchFamily="18" charset="0"/>
              </a:rPr>
              <a:t>    -	</a:t>
            </a:r>
            <a:r>
              <a:rPr lang="sv-SE" sz="1800" dirty="0">
                <a:latin typeface="Palatino Linotype" panose="02040502050505030304" pitchFamily="18" charset="0"/>
                <a:cs typeface="Times New Roman" pitchFamily="18" charset="0"/>
              </a:rPr>
              <a:t>Kommunerna driver processen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800" dirty="0">
                <a:latin typeface="Palatino Linotype" panose="02040502050505030304" pitchFamily="18" charset="0"/>
                <a:cs typeface="Times New Roman" pitchFamily="18" charset="0"/>
              </a:rPr>
              <a:t>     -	En </a:t>
            </a:r>
            <a:r>
              <a:rPr lang="sv-SE" sz="1800" dirty="0" smtClean="0">
                <a:latin typeface="Palatino Linotype" panose="02040502050505030304" pitchFamily="18" charset="0"/>
                <a:cs typeface="Times New Roman" pitchFamily="18" charset="0"/>
              </a:rPr>
              <a:t>dedikerad </a:t>
            </a:r>
            <a:r>
              <a:rPr lang="sv-SE" sz="1800" dirty="0">
                <a:latin typeface="Palatino Linotype" panose="02040502050505030304" pitchFamily="18" charset="0"/>
                <a:cs typeface="Times New Roman" pitchFamily="18" charset="0"/>
              </a:rPr>
              <a:t>projektledare 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800" dirty="0">
                <a:latin typeface="Palatino Linotype" panose="02040502050505030304" pitchFamily="18" charset="0"/>
                <a:cs typeface="Times New Roman" pitchFamily="18" charset="0"/>
              </a:rPr>
              <a:t>     -	Samordningsfunktion skapas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800" dirty="0">
                <a:latin typeface="Palatino Linotype" panose="02040502050505030304" pitchFamily="18" charset="0"/>
                <a:cs typeface="Times New Roman" pitchFamily="18" charset="0"/>
              </a:rPr>
              <a:t>     -	</a:t>
            </a:r>
            <a:r>
              <a:rPr lang="sv-SE" sz="1800" dirty="0" smtClean="0">
                <a:latin typeface="Palatino Linotype" panose="02040502050505030304" pitchFamily="18" charset="0"/>
                <a:cs typeface="Times New Roman" pitchFamily="18" charset="0"/>
              </a:rPr>
              <a:t>Tid </a:t>
            </a:r>
            <a:r>
              <a:rPr lang="sv-SE" sz="1800" dirty="0">
                <a:latin typeface="Palatino Linotype" panose="02040502050505030304" pitchFamily="18" charset="0"/>
                <a:cs typeface="Times New Roman" pitchFamily="18" charset="0"/>
              </a:rPr>
              <a:t>/ Initiativ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800" dirty="0">
                <a:latin typeface="Palatino Linotype" panose="02040502050505030304" pitchFamily="18" charset="0"/>
                <a:cs typeface="Times New Roman" pitchFamily="18" charset="0"/>
              </a:rPr>
              <a:t>     -	</a:t>
            </a:r>
            <a:r>
              <a:rPr lang="sv-SE" sz="1800" dirty="0" err="1">
                <a:latin typeface="Palatino Linotype" panose="02040502050505030304" pitchFamily="18" charset="0"/>
                <a:cs typeface="Times New Roman" pitchFamily="18" charset="0"/>
              </a:rPr>
              <a:t>Advisory</a:t>
            </a:r>
            <a:r>
              <a:rPr lang="sv-SE" sz="1800" dirty="0">
                <a:latin typeface="Palatino Linotype" panose="02040502050505030304" pitchFamily="18" charset="0"/>
                <a:cs typeface="Times New Roman" pitchFamily="18" charset="0"/>
              </a:rPr>
              <a:t> Board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800" dirty="0">
                <a:latin typeface="Palatino Linotype" panose="02040502050505030304" pitchFamily="18" charset="0"/>
                <a:cs typeface="Times New Roman" pitchFamily="18" charset="0"/>
              </a:rPr>
              <a:t>     -	Samverkansgrupp som är beslutsmässig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800" dirty="0">
                <a:latin typeface="Palatino Linotype" panose="02040502050505030304" pitchFamily="18" charset="0"/>
                <a:cs typeface="Times New Roman" pitchFamily="18" charset="0"/>
              </a:rPr>
              <a:t>     -	Information / PR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800" dirty="0">
                <a:latin typeface="Palatino Linotype" panose="02040502050505030304" pitchFamily="18" charset="0"/>
                <a:cs typeface="Times New Roman" pitchFamily="18" charset="0"/>
              </a:rPr>
              <a:t>     -	</a:t>
            </a:r>
            <a:r>
              <a:rPr lang="sv-SE" sz="1800" dirty="0">
                <a:cs typeface="Times New Roman" panose="02020603050405020304" pitchFamily="18" charset="0"/>
              </a:rPr>
              <a:t>Skapa delaktighet i politik och förvaltning</a:t>
            </a: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sz="1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3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sv-SE" sz="5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Integration Tranemo</a:t>
            </a:r>
            <a:br>
              <a:rPr lang="sv-SE" sz="5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</a:br>
            <a:endParaRPr lang="sv-SE" sz="54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00164" y="2924944"/>
            <a:ext cx="6343672" cy="2714644"/>
          </a:xfrm>
        </p:spPr>
        <p:txBody>
          <a:bodyPr>
            <a:normAutofit/>
          </a:bodyPr>
          <a:lstStyle/>
          <a:p>
            <a:pPr eaLnBrk="1" hangingPunct="1"/>
            <a:endParaRPr lang="sv-SE" sz="4400" dirty="0" smtClean="0">
              <a:solidFill>
                <a:schemeClr val="tx1"/>
              </a:solidFill>
            </a:endParaRPr>
          </a:p>
          <a:p>
            <a:pPr eaLnBrk="1" hangingPunct="1"/>
            <a:endParaRPr lang="sv-SE" sz="4400" dirty="0" smtClean="0">
              <a:solidFill>
                <a:schemeClr val="tx1"/>
              </a:solidFill>
            </a:endParaRPr>
          </a:p>
          <a:p>
            <a:pPr eaLnBrk="1" hangingPunct="1"/>
            <a:endParaRPr lang="sv-SE" sz="4400" dirty="0">
              <a:solidFill>
                <a:schemeClr val="tx1"/>
              </a:solidFill>
            </a:endParaRPr>
          </a:p>
          <a:p>
            <a:pPr eaLnBrk="1" hangingPunct="1"/>
            <a:endParaRPr lang="sv-SE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7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b="1" dirty="0" smtClean="0">
                <a:latin typeface="Palatino Linotype" pitchFamily="18" charset="0"/>
              </a:rPr>
              <a:t>Integration Tranemo</a:t>
            </a:r>
            <a:endParaRPr lang="sv-SE" sz="4800" b="1" dirty="0">
              <a:latin typeface="Palatino Linotype" pitchFamily="18" charset="0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222375" y="1783479"/>
            <a:ext cx="6699250" cy="3084513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sv-SE" sz="1800" b="1" dirty="0">
                <a:latin typeface="Palatino Linotype" panose="02040502050505030304" pitchFamily="18" charset="0"/>
              </a:rPr>
              <a:t>Målen med projektet är:</a:t>
            </a: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sz="1600" dirty="0" smtClean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600" dirty="0" smtClean="0">
                <a:latin typeface="Palatino Linotype" panose="02040502050505030304" pitchFamily="18" charset="0"/>
              </a:rPr>
              <a:t>	Att </a:t>
            </a:r>
            <a:r>
              <a:rPr lang="sv-SE" sz="1600" dirty="0">
                <a:latin typeface="Palatino Linotype" panose="02040502050505030304" pitchFamily="18" charset="0"/>
              </a:rPr>
              <a:t>stärka individen så att fler kommer i egen </a:t>
            </a:r>
            <a:r>
              <a:rPr lang="sv-SE" sz="1600" dirty="0" smtClean="0">
                <a:latin typeface="Palatino Linotype" panose="02040502050505030304" pitchFamily="18" charset="0"/>
              </a:rPr>
              <a:t>försörjning 	genom bl.a</a:t>
            </a:r>
            <a:r>
              <a:rPr lang="sv-SE" sz="1600" dirty="0">
                <a:latin typeface="Palatino Linotype" panose="02040502050505030304" pitchFamily="18" charset="0"/>
              </a:rPr>
              <a:t>. att stimulera näringslivet till </a:t>
            </a:r>
            <a:r>
              <a:rPr lang="sv-SE" sz="1600" dirty="0" smtClean="0">
                <a:latin typeface="Palatino Linotype" panose="02040502050505030304" pitchFamily="18" charset="0"/>
              </a:rPr>
              <a:t>	praktikplatser </a:t>
            </a:r>
            <a:r>
              <a:rPr lang="sv-SE" sz="1600" dirty="0">
                <a:latin typeface="Palatino Linotype" panose="02040502050505030304" pitchFamily="18" charset="0"/>
              </a:rPr>
              <a:t>och </a:t>
            </a:r>
            <a:r>
              <a:rPr lang="sv-SE" sz="1600" dirty="0" smtClean="0">
                <a:latin typeface="Palatino Linotype" panose="02040502050505030304" pitchFamily="18" charset="0"/>
              </a:rPr>
              <a:t>nystartsjobb samt </a:t>
            </a:r>
            <a:r>
              <a:rPr lang="sv-SE" sz="1600" dirty="0">
                <a:latin typeface="Palatino Linotype" panose="02040502050505030304" pitchFamily="18" charset="0"/>
              </a:rPr>
              <a:t>främja </a:t>
            </a:r>
            <a:r>
              <a:rPr lang="sv-SE" sz="1600" dirty="0" smtClean="0">
                <a:latin typeface="Palatino Linotype" panose="02040502050505030304" pitchFamily="18" charset="0"/>
              </a:rPr>
              <a:t>	nyföretagande</a:t>
            </a:r>
            <a:endParaRPr lang="sv-SE" sz="1600" dirty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600" dirty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600" dirty="0">
                <a:latin typeface="Palatino Linotype" panose="02040502050505030304" pitchFamily="18" charset="0"/>
              </a:rPr>
              <a:t>	Överbrygga kulturella skillnader genom att sprida </a:t>
            </a:r>
            <a:r>
              <a:rPr lang="sv-SE" sz="1600" dirty="0" smtClean="0">
                <a:latin typeface="Palatino Linotype" panose="02040502050505030304" pitchFamily="18" charset="0"/>
              </a:rPr>
              <a:t>	kunskap när olika </a:t>
            </a:r>
            <a:r>
              <a:rPr lang="sv-SE" sz="1600" dirty="0">
                <a:latin typeface="Palatino Linotype" panose="02040502050505030304" pitchFamily="18" charset="0"/>
              </a:rPr>
              <a:t>kulturer möts ex. skolor, bibliotek, </a:t>
            </a:r>
            <a:r>
              <a:rPr lang="sv-SE" sz="1600" dirty="0" smtClean="0">
                <a:latin typeface="Palatino Linotype" panose="02040502050505030304" pitchFamily="18" charset="0"/>
              </a:rPr>
              <a:t>	föreningar</a:t>
            </a:r>
            <a:r>
              <a:rPr lang="sv-SE" sz="1600" dirty="0">
                <a:latin typeface="Palatino Linotype" panose="02040502050505030304" pitchFamily="18" charset="0"/>
              </a:rPr>
              <a:t>, </a:t>
            </a:r>
            <a:r>
              <a:rPr lang="sv-SE" sz="1600" dirty="0" smtClean="0">
                <a:latin typeface="Palatino Linotype" panose="02040502050505030304" pitchFamily="18" charset="0"/>
              </a:rPr>
              <a:t>företag </a:t>
            </a:r>
            <a:r>
              <a:rPr lang="sv-SE" sz="1600" dirty="0">
                <a:latin typeface="Palatino Linotype" panose="02040502050505030304" pitchFamily="18" charset="0"/>
              </a:rPr>
              <a:t>etc.</a:t>
            </a: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sz="1600" dirty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600" dirty="0">
                <a:latin typeface="Palatino Linotype" panose="02040502050505030304" pitchFamily="18" charset="0"/>
              </a:rPr>
              <a:t>	Samordna samhällets organisationer för att förbättra </a:t>
            </a:r>
            <a:r>
              <a:rPr lang="sv-SE" sz="1600" dirty="0" smtClean="0">
                <a:latin typeface="Palatino Linotype" panose="02040502050505030304" pitchFamily="18" charset="0"/>
              </a:rPr>
              <a:t>	dialogen med </a:t>
            </a:r>
            <a:r>
              <a:rPr lang="sv-SE" sz="1600" dirty="0">
                <a:latin typeface="Palatino Linotype" panose="02040502050505030304" pitchFamily="18" charset="0"/>
              </a:rPr>
              <a:t>och samhällsorientering för nyanlända </a:t>
            </a: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2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b="1" dirty="0" smtClean="0">
                <a:latin typeface="Palatino Linotype" pitchFamily="18" charset="0"/>
              </a:rPr>
              <a:t>Integration Tranemo</a:t>
            </a:r>
            <a:endParaRPr lang="sv-SE" sz="4800" b="1" dirty="0">
              <a:latin typeface="Palatino Linotype" pitchFamily="18" charset="0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245661" y="1758765"/>
            <a:ext cx="8898340" cy="3084513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600" b="1" dirty="0" err="1">
                <a:latin typeface="Palatino Linotype" panose="02040502050505030304" pitchFamily="18" charset="0"/>
              </a:rPr>
              <a:t>Advisory</a:t>
            </a:r>
            <a:r>
              <a:rPr lang="sv-SE" sz="1600" b="1" dirty="0">
                <a:latin typeface="Palatino Linotype" panose="02040502050505030304" pitchFamily="18" charset="0"/>
              </a:rPr>
              <a:t> </a:t>
            </a:r>
            <a:r>
              <a:rPr lang="sv-SE" sz="1600" b="1" dirty="0" smtClean="0">
                <a:latin typeface="Palatino Linotype" panose="02040502050505030304" pitchFamily="18" charset="0"/>
              </a:rPr>
              <a:t>Board:</a:t>
            </a:r>
            <a:endParaRPr lang="sv-SE" sz="1600" b="1" dirty="0">
              <a:latin typeface="Palatino Linotype" panose="02040502050505030304" pitchFamily="18" charset="0"/>
            </a:endParaRP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sz="1600" dirty="0" smtClean="0">
              <a:latin typeface="Palatino Linotype" panose="02040502050505030304" pitchFamily="18" charset="0"/>
            </a:endParaRP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sv-SE" sz="1600" dirty="0">
                <a:latin typeface="Palatino Linotype" panose="02040502050505030304" pitchFamily="18" charset="0"/>
              </a:rPr>
              <a:t>Lisbeth </a:t>
            </a:r>
            <a:r>
              <a:rPr lang="sv-SE" sz="1600" dirty="0" err="1">
                <a:latin typeface="Palatino Linotype" panose="02040502050505030304" pitchFamily="18" charset="0"/>
              </a:rPr>
              <a:t>Schultze</a:t>
            </a:r>
            <a:r>
              <a:rPr lang="sv-SE" sz="1600" dirty="0">
                <a:latin typeface="Palatino Linotype" panose="02040502050505030304" pitchFamily="18" charset="0"/>
              </a:rPr>
              <a:t>  		Länsöverdirektör i Västra Götalands  </a:t>
            </a:r>
            <a:r>
              <a:rPr lang="sv-SE" sz="1600" dirty="0" smtClean="0">
                <a:latin typeface="Palatino Linotype" panose="02040502050505030304" pitchFamily="18" charset="0"/>
              </a:rPr>
              <a:t>län</a:t>
            </a: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sv-SE" sz="1600" dirty="0">
                <a:latin typeface="Palatino Linotype" panose="02040502050505030304" pitchFamily="18" charset="0"/>
              </a:rPr>
              <a:t>Lena Brännmar		</a:t>
            </a:r>
            <a:r>
              <a:rPr lang="sv-SE" sz="1600" dirty="0" smtClean="0">
                <a:latin typeface="Palatino Linotype" panose="02040502050505030304" pitchFamily="18" charset="0"/>
              </a:rPr>
              <a:t>Förbundsdirektör Boråsregionen Sjuhärads kommunalförbund </a:t>
            </a: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sv-SE" sz="1600" dirty="0" smtClean="0">
                <a:latin typeface="Palatino Linotype" panose="02040502050505030304" pitchFamily="18" charset="0"/>
              </a:rPr>
              <a:t>Michael </a:t>
            </a:r>
            <a:r>
              <a:rPr lang="sv-SE" sz="1600" dirty="0" err="1" smtClean="0">
                <a:latin typeface="Palatino Linotype" panose="02040502050505030304" pitchFamily="18" charset="0"/>
              </a:rPr>
              <a:t>Leufkens</a:t>
            </a:r>
            <a:r>
              <a:rPr lang="sv-SE" sz="1600" dirty="0" smtClean="0"/>
              <a:t>	</a:t>
            </a:r>
            <a:r>
              <a:rPr lang="sv-SE" sz="1600" dirty="0">
                <a:latin typeface="Palatino Linotype" panose="02040502050505030304" pitchFamily="18" charset="0"/>
              </a:rPr>
              <a:t>	Marknadschef </a:t>
            </a:r>
            <a:r>
              <a:rPr lang="sv-SE" sz="1600" dirty="0" smtClean="0">
                <a:latin typeface="Palatino Linotype" panose="02040502050505030304" pitchFamily="18" charset="0"/>
              </a:rPr>
              <a:t>N V Götaland Arbetsförmedlingen</a:t>
            </a: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sv-SE" sz="1600" dirty="0" smtClean="0">
                <a:latin typeface="Palatino Linotype" panose="02040502050505030304" pitchFamily="18" charset="0"/>
              </a:rPr>
              <a:t>Kerstin Söderlund		Enhetschef  Södra Älvsborg Arbetsförmedlingen</a:t>
            </a: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sv-SE" sz="1600" dirty="0" smtClean="0">
                <a:latin typeface="Palatino Linotype" panose="02040502050505030304" pitchFamily="18" charset="0"/>
              </a:rPr>
              <a:t>Michael Westberg	</a:t>
            </a:r>
            <a:r>
              <a:rPr lang="sv-SE" sz="1600" dirty="0">
                <a:latin typeface="Palatino Linotype" panose="02040502050505030304" pitchFamily="18" charset="0"/>
              </a:rPr>
              <a:t>	</a:t>
            </a:r>
            <a:r>
              <a:rPr lang="sv-SE" sz="1600" dirty="0" smtClean="0">
                <a:latin typeface="Palatino Linotype" panose="02040502050505030304" pitchFamily="18" charset="0"/>
              </a:rPr>
              <a:t>Enhetschef Migrationsverket</a:t>
            </a: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sv-SE" sz="1600" dirty="0">
                <a:latin typeface="Palatino Linotype" panose="02040502050505030304" pitchFamily="18" charset="0"/>
              </a:rPr>
              <a:t>Björn Broström		Rektor Högskolan i Borås</a:t>
            </a: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sv-SE" sz="1600" dirty="0">
                <a:latin typeface="Palatino Linotype" panose="02040502050505030304" pitchFamily="18" charset="0"/>
              </a:rPr>
              <a:t>Lena </a:t>
            </a:r>
            <a:r>
              <a:rPr lang="sv-SE" sz="1600" dirty="0" err="1">
                <a:latin typeface="Palatino Linotype" panose="02040502050505030304" pitchFamily="18" charset="0"/>
              </a:rPr>
              <a:t>Matthijs</a:t>
            </a:r>
            <a:r>
              <a:rPr lang="sv-SE" sz="1600" dirty="0">
                <a:latin typeface="Palatino Linotype" panose="02040502050505030304" pitchFamily="18" charset="0"/>
              </a:rPr>
              <a:t>  		Polismästare och polisområdeschef Västra </a:t>
            </a:r>
            <a:r>
              <a:rPr lang="sv-SE" sz="1600" dirty="0" smtClean="0">
                <a:latin typeface="Palatino Linotype" panose="02040502050505030304" pitchFamily="18" charset="0"/>
              </a:rPr>
              <a:t>Götaland</a:t>
            </a: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sv-SE" sz="1600" dirty="0" smtClean="0">
                <a:latin typeface="Palatino Linotype" panose="02040502050505030304" pitchFamily="18" charset="0"/>
              </a:rPr>
              <a:t>Crister Persson		Kommunstyrelsens Ordförande Tranemo</a:t>
            </a: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sv-SE" sz="1600" dirty="0" smtClean="0">
                <a:latin typeface="Palatino Linotype" panose="02040502050505030304" pitchFamily="18" charset="0"/>
              </a:rPr>
              <a:t>Bo-Lennart Nilsson		VD </a:t>
            </a:r>
            <a:r>
              <a:rPr lang="sv-SE" sz="1600" dirty="0" err="1" smtClean="0">
                <a:latin typeface="Palatino Linotype" panose="02040502050505030304" pitchFamily="18" charset="0"/>
              </a:rPr>
              <a:t>Ardagh</a:t>
            </a:r>
            <a:r>
              <a:rPr lang="sv-SE" sz="1600" dirty="0" smtClean="0">
                <a:latin typeface="Palatino Linotype" panose="02040502050505030304" pitchFamily="18" charset="0"/>
              </a:rPr>
              <a:t> </a:t>
            </a:r>
            <a:r>
              <a:rPr lang="sv-SE" sz="1600" dirty="0">
                <a:latin typeface="Palatino Linotype" panose="02040502050505030304" pitchFamily="18" charset="0"/>
              </a:rPr>
              <a:t>Glass </a:t>
            </a:r>
            <a:r>
              <a:rPr lang="sv-SE" sz="1600" dirty="0" smtClean="0">
                <a:latin typeface="Palatino Linotype" panose="02040502050505030304" pitchFamily="18" charset="0"/>
              </a:rPr>
              <a:t>Sweden AB</a:t>
            </a: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sz="1600" dirty="0">
              <a:latin typeface="Palatino Linotype" panose="02040502050505030304" pitchFamily="18" charset="0"/>
            </a:endParaRP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4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b="1" dirty="0" smtClean="0">
                <a:latin typeface="Palatino Linotype" pitchFamily="18" charset="0"/>
              </a:rPr>
              <a:t>Integration Tranemo</a:t>
            </a:r>
            <a:endParaRPr lang="sv-SE" sz="4800" b="1" dirty="0">
              <a:latin typeface="Palatino Linotype" pitchFamily="18" charset="0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222375" y="1374039"/>
            <a:ext cx="6699250" cy="4835685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b="1" dirty="0" smtClean="0">
                <a:latin typeface="Palatino Linotype" panose="02040502050505030304" pitchFamily="18" charset="0"/>
              </a:rPr>
              <a:t>Samverkansgrupp:</a:t>
            </a:r>
            <a:endParaRPr lang="sv-SE" sz="1200" b="1" dirty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Annika Hedvall		Kommunchef Tranemo kommun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Ingvar 			Folktandvården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Sonja Nilsson		</a:t>
            </a:r>
            <a:r>
              <a:rPr lang="sv-SE" sz="1200" dirty="0" err="1" smtClean="0">
                <a:latin typeface="Palatino Linotype" panose="02040502050505030304" pitchFamily="18" charset="0"/>
              </a:rPr>
              <a:t>Närhälsan</a:t>
            </a:r>
            <a:endParaRPr lang="sv-SE" sz="1200" dirty="0" smtClean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 			Svenska kyrkan/Missionskyrkan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 			Röda korset		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err="1" smtClean="0">
                <a:latin typeface="Palatino Linotype" panose="02040502050505030304" pitchFamily="18" charset="0"/>
              </a:rPr>
              <a:t>Thaana</a:t>
            </a:r>
            <a:r>
              <a:rPr lang="sv-SE" sz="1200" dirty="0" smtClean="0">
                <a:latin typeface="Palatino Linotype" panose="02040502050505030304" pitchFamily="18" charset="0"/>
              </a:rPr>
              <a:t>  Amin		Representant arabisktalande i Tranemo	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 </a:t>
            </a:r>
            <a:r>
              <a:rPr lang="sv-SE" sz="1200" dirty="0" smtClean="0">
                <a:latin typeface="Palatino Linotype" panose="02040502050505030304" pitchFamily="18" charset="0"/>
              </a:rPr>
              <a:t> 			Arbetsförmedlingen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Mats Asp  		Migrationsverket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Sören </a:t>
            </a:r>
            <a:r>
              <a:rPr lang="sv-SE" sz="1200" dirty="0" err="1" smtClean="0">
                <a:latin typeface="Palatino Linotype" panose="02040502050505030304" pitchFamily="18" charset="0"/>
              </a:rPr>
              <a:t>Garphammar</a:t>
            </a:r>
            <a:r>
              <a:rPr lang="sv-SE" sz="1200" dirty="0" smtClean="0">
                <a:latin typeface="Palatino Linotype" panose="02040502050505030304" pitchFamily="18" charset="0"/>
              </a:rPr>
              <a:t>		BRES flyktingsamordnare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Sven Gardell		Kommunpolis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Kjell Svensson		Träffpunkten Glasets Hus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Thomas Åman		Sektionschef lärande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Solveig </a:t>
            </a:r>
            <a:r>
              <a:rPr lang="sv-SE" sz="1200" dirty="0" err="1" smtClean="0">
                <a:latin typeface="Palatino Linotype" panose="02040502050505030304" pitchFamily="18" charset="0"/>
              </a:rPr>
              <a:t>Eldenholm</a:t>
            </a:r>
            <a:r>
              <a:rPr lang="sv-SE" sz="1200" dirty="0" smtClean="0">
                <a:latin typeface="Palatino Linotype" panose="02040502050505030304" pitchFamily="18" charset="0"/>
              </a:rPr>
              <a:t>		Sektionschef omsorg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Fredrike H Henriksson	 	Allmänkulturansvarig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Juan </a:t>
            </a:r>
            <a:r>
              <a:rPr lang="sv-SE" sz="1200" dirty="0" err="1" smtClean="0">
                <a:latin typeface="Palatino Linotype" panose="02040502050505030304" pitchFamily="18" charset="0"/>
              </a:rPr>
              <a:t>Ochoa</a:t>
            </a:r>
            <a:r>
              <a:rPr lang="sv-SE" sz="1200" dirty="0" smtClean="0">
                <a:latin typeface="Palatino Linotype" panose="02040502050505030304" pitchFamily="18" charset="0"/>
              </a:rPr>
              <a:t>		Kulturskole chef Lärandesektionen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Ingela Karlsson		Projektledare</a:t>
            </a:r>
            <a:endParaRPr lang="sv-SE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1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b="1" dirty="0" smtClean="0">
                <a:latin typeface="Palatino Linotype" pitchFamily="18" charset="0"/>
              </a:rPr>
              <a:t>Integration Tranemo</a:t>
            </a:r>
            <a:endParaRPr lang="sv-SE" sz="4800" b="1" dirty="0">
              <a:latin typeface="Palatino Linotype" pitchFamily="18" charset="0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222375" y="1758766"/>
            <a:ext cx="6699250" cy="3084513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400" b="1" dirty="0" smtClean="0">
                <a:latin typeface="Palatino Linotype" panose="02040502050505030304" pitchFamily="18" charset="0"/>
              </a:rPr>
              <a:t>Genomförda och pågående aktiviteter: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200" dirty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Träffpunkten på Glasets Hus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Språkcaféer på ett antal orter, Missionskyrkan, Svenska Kyrkan och Röda Korsets regi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Klädinsamling, Missionskyrkan, Svenska Kyrkan och Röda Korsets regi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Möten med Migrationsverket, AF, </a:t>
            </a:r>
            <a:r>
              <a:rPr lang="sv-SE" sz="1200" dirty="0" err="1">
                <a:latin typeface="Palatino Linotype" panose="02040502050505030304" pitchFamily="18" charset="0"/>
              </a:rPr>
              <a:t>Närhälsan</a:t>
            </a:r>
            <a:r>
              <a:rPr lang="sv-SE" sz="1200" dirty="0">
                <a:latin typeface="Palatino Linotype" panose="02040502050505030304" pitchFamily="18" charset="0"/>
              </a:rPr>
              <a:t>, Folktandvården samt kommunledning två ggr per termin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Konversationssvenska för asylsökande, studieförbundets regi 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Konversationssvenska för anställda i företag och kommun, studieförbundets regi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Internationella gruppen i Sjötofta, välkomnar och ordnar informationsmöte och samkväm ett par ggr per termin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Global festival, Kulturskolan med flera, under en vecka i maj 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Kulturkvällar, Jam sessions, på Glaset Hus, Kulturskolan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Grundkurs ”Kulturskola” för nyanlända elever i kulturskolans regi, finansieras av Röda Korset och Kulturskolan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4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v-SE" sz="5400" b="1" dirty="0">
              <a:latin typeface="Palatino Linotype" panose="02040502050505030304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sv-SE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Projektledare</a:t>
            </a:r>
          </a:p>
          <a:p>
            <a:pPr eaLnBrk="1" hangingPunct="1"/>
            <a:endParaRPr lang="sv-SE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0" algn="ctr" eaLnBrk="1" hangingPunct="1">
              <a:buNone/>
            </a:pPr>
            <a:r>
              <a:rPr lang="sv-SE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Ingela Karlsson</a:t>
            </a:r>
          </a:p>
          <a:p>
            <a:pPr marL="0" indent="0" algn="ctr" eaLnBrk="1" hangingPunct="1">
              <a:buNone/>
            </a:pPr>
            <a:r>
              <a:rPr lang="sv-SE" sz="2800" dirty="0" smtClean="0">
                <a:latin typeface="Palatino Linotype" panose="02040502050505030304" pitchFamily="18" charset="0"/>
              </a:rPr>
              <a:t>Anders Blomqvist</a:t>
            </a:r>
            <a:endParaRPr lang="sv-SE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b="1" dirty="0" smtClean="0">
                <a:latin typeface="Palatino Linotype" pitchFamily="18" charset="0"/>
              </a:rPr>
              <a:t>Integration Tranemo</a:t>
            </a:r>
            <a:endParaRPr lang="sv-SE" sz="4800" b="1" dirty="0">
              <a:latin typeface="Palatino Linotype" pitchFamily="18" charset="0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222375" y="1734051"/>
            <a:ext cx="6699250" cy="3084513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400" b="1" dirty="0" smtClean="0">
                <a:latin typeface="Palatino Linotype" panose="02040502050505030304" pitchFamily="18" charset="0"/>
              </a:rPr>
              <a:t>Genomförda och pågående aktiviteter (forts.):</a:t>
            </a: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sz="1200" dirty="0" smtClean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200" dirty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Vi </a:t>
            </a:r>
            <a:r>
              <a:rPr lang="sv-SE" sz="1200" dirty="0">
                <a:latin typeface="Palatino Linotype" panose="02040502050505030304" pitchFamily="18" charset="0"/>
              </a:rPr>
              <a:t>har knutit kontakter och startat ett samarbete med polisen i Tranemo, vi har numer något som kallas för ”kommunpolis” här hos oss.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Vi </a:t>
            </a:r>
            <a:r>
              <a:rPr lang="sv-SE" sz="1200" dirty="0">
                <a:latin typeface="Palatino Linotype" panose="02040502050505030304" pitchFamily="18" charset="0"/>
              </a:rPr>
              <a:t>har startat ett samarbete med kontaktpersonerna  på Migrationsverket.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Startat </a:t>
            </a:r>
            <a:r>
              <a:rPr lang="sv-SE" sz="1200" dirty="0">
                <a:latin typeface="Palatino Linotype" panose="02040502050505030304" pitchFamily="18" charset="0"/>
              </a:rPr>
              <a:t>en ”Etableringsgrupp”, de som arbetar aktivt/operativt med integration och flyktingmottagning.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Startade </a:t>
            </a:r>
            <a:r>
              <a:rPr lang="sv-SE" sz="1200" dirty="0">
                <a:latin typeface="Palatino Linotype" panose="02040502050505030304" pitchFamily="18" charset="0"/>
              </a:rPr>
              <a:t>under 2015 en Fadderverksamhet</a:t>
            </a:r>
            <a:r>
              <a:rPr lang="sv-SE" sz="1200" dirty="0" smtClean="0">
                <a:latin typeface="Palatino Linotype" panose="02040502050505030304" pitchFamily="18" charset="0"/>
              </a:rPr>
              <a:t>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</a:rPr>
              <a:t>Hälsoskola</a:t>
            </a:r>
            <a:endParaRPr lang="sv-SE" sz="1200" dirty="0">
              <a:latin typeface="Palatino Linotype" panose="02040502050505030304" pitchFamily="18" charset="0"/>
            </a:endParaRP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5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b="1" dirty="0" smtClean="0">
                <a:latin typeface="Palatino Linotype" pitchFamily="18" charset="0"/>
              </a:rPr>
              <a:t>Integration Tranemo</a:t>
            </a:r>
            <a:endParaRPr lang="sv-SE" sz="4800" b="1" dirty="0">
              <a:latin typeface="Palatino Linotype" pitchFamily="18" charset="0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222375" y="1795835"/>
            <a:ext cx="6699250" cy="3084513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600" b="1" dirty="0" smtClean="0">
                <a:latin typeface="Palatino Linotype" panose="02040502050505030304" pitchFamily="18" charset="0"/>
              </a:rPr>
              <a:t>Genomförda och pågående aktiviteter (forts.):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600" dirty="0">
              <a:latin typeface="Palatino Linotype" panose="02040502050505030304" pitchFamily="18" charset="0"/>
            </a:endParaRP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sv-SE" sz="1400" b="1" dirty="0" smtClean="0">
                <a:latin typeface="Palatino Linotype" panose="02040502050505030304" pitchFamily="18" charset="0"/>
              </a:rPr>
              <a:t>	Aktiviteter </a:t>
            </a:r>
            <a:r>
              <a:rPr lang="sv-SE" sz="1400" b="1" dirty="0">
                <a:latin typeface="Palatino Linotype" panose="02040502050505030304" pitchFamily="18" charset="0"/>
              </a:rPr>
              <a:t>i paragraf </a:t>
            </a:r>
            <a:r>
              <a:rPr lang="sv-SE" sz="1400" b="1" dirty="0" smtClean="0">
                <a:latin typeface="Palatino Linotype" panose="02040502050505030304" pitchFamily="18" charset="0"/>
              </a:rPr>
              <a:t>37</a:t>
            </a: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sz="1400" dirty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400" dirty="0">
                <a:latin typeface="Palatino Linotype" panose="02040502050505030304" pitchFamily="18" charset="0"/>
              </a:rPr>
              <a:t>Utbyggnad av kollektivtrafik, Extra busstur mellan Grimsås - Tranemo, 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400" dirty="0">
                <a:latin typeface="Palatino Linotype" panose="02040502050505030304" pitchFamily="18" charset="0"/>
              </a:rPr>
              <a:t>Tranemo – Grimsås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400" dirty="0">
                <a:latin typeface="Palatino Linotype" panose="02040502050505030304" pitchFamily="18" charset="0"/>
              </a:rPr>
              <a:t>Samarbete med bostadsbolag, Lägenheter renoveras i Grimsås för inflyttning för nyanlända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400" dirty="0">
                <a:latin typeface="Palatino Linotype" panose="02040502050505030304" pitchFamily="18" charset="0"/>
              </a:rPr>
              <a:t>”Är du svensk eller” Integrationsteater som börjar spelas vecka 9 för alla anställda i kommunen och för föreningar, byalag, allmänhet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400" dirty="0">
                <a:latin typeface="Palatino Linotype" panose="02040502050505030304" pitchFamily="18" charset="0"/>
              </a:rPr>
              <a:t>Föreläsning ”Två år till jobb” den 18/1-16 av och med Martin Söderberg, Åre kommun</a:t>
            </a:r>
            <a:r>
              <a:rPr lang="sv-SE" sz="1400" b="1" dirty="0">
                <a:latin typeface="Palatino Linotype" panose="02040502050505030304" pitchFamily="18" charset="0"/>
              </a:rPr>
              <a:t>		</a:t>
            </a:r>
            <a:endParaRPr lang="sv-SE" sz="1400" dirty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400" dirty="0">
                <a:latin typeface="Palatino Linotype" panose="02040502050505030304" pitchFamily="18" charset="0"/>
              </a:rPr>
              <a:t>Integrationsfrämjande arbete; översättning av dokument för lärandesektionen förskola och skola, Likvärdig start i förskolan, Bli en utmärkt förening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9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b="1" dirty="0" smtClean="0">
                <a:latin typeface="Palatino Linotype" pitchFamily="18" charset="0"/>
              </a:rPr>
              <a:t>Integration Tranemo</a:t>
            </a:r>
            <a:endParaRPr lang="sv-SE" sz="4800" b="1" dirty="0">
              <a:latin typeface="Palatino Linotype" pitchFamily="18" charset="0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222375" y="1783478"/>
            <a:ext cx="6699250" cy="3084513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400" b="1" dirty="0">
                <a:latin typeface="Palatino Linotype" panose="02040502050505030304" pitchFamily="18" charset="0"/>
              </a:rPr>
              <a:t>P</a:t>
            </a:r>
            <a:r>
              <a:rPr lang="sv-SE" sz="1400" b="1" dirty="0" smtClean="0">
                <a:latin typeface="Palatino Linotype" panose="02040502050505030304" pitchFamily="18" charset="0"/>
              </a:rPr>
              <a:t>lanerade och uppstartade aktiviteter våren 2016: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400" dirty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400" dirty="0">
                <a:latin typeface="Palatino Linotype" panose="02040502050505030304" pitchFamily="18" charset="0"/>
              </a:rPr>
              <a:t>18/1-16             </a:t>
            </a:r>
            <a:r>
              <a:rPr lang="sv-SE" sz="1400" dirty="0" smtClean="0">
                <a:latin typeface="Palatino Linotype" panose="02040502050505030304" pitchFamily="18" charset="0"/>
              </a:rPr>
              <a:t>	Annika Hedvall informerar KS</a:t>
            </a:r>
            <a:endParaRPr lang="sv-SE" sz="1400" dirty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400" dirty="0">
                <a:latin typeface="Palatino Linotype" panose="02040502050505030304" pitchFamily="18" charset="0"/>
              </a:rPr>
              <a:t>25/1-16            </a:t>
            </a:r>
            <a:r>
              <a:rPr lang="sv-SE" sz="1400" dirty="0" smtClean="0">
                <a:latin typeface="Palatino Linotype" panose="02040502050505030304" pitchFamily="18" charset="0"/>
              </a:rPr>
              <a:t>	Tjänstemannadag </a:t>
            </a:r>
            <a:r>
              <a:rPr lang="sv-SE" sz="1400" dirty="0">
                <a:latin typeface="Palatino Linotype" panose="02040502050505030304" pitchFamily="18" charset="0"/>
              </a:rPr>
              <a:t>13.00 – </a:t>
            </a:r>
            <a:r>
              <a:rPr lang="sv-SE" sz="1400" dirty="0" smtClean="0">
                <a:latin typeface="Palatino Linotype" panose="02040502050505030304" pitchFamily="18" charset="0"/>
              </a:rPr>
              <a:t>16.30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400" dirty="0" smtClean="0">
                <a:latin typeface="Palatino Linotype" panose="02040502050505030304" pitchFamily="18" charset="0"/>
              </a:rPr>
              <a:t>15/2-16</a:t>
            </a:r>
            <a:r>
              <a:rPr lang="sv-SE" sz="1400" dirty="0">
                <a:latin typeface="Palatino Linotype" panose="02040502050505030304" pitchFamily="18" charset="0"/>
              </a:rPr>
              <a:t>              </a:t>
            </a:r>
            <a:r>
              <a:rPr lang="sv-SE" sz="1400" dirty="0" smtClean="0">
                <a:latin typeface="Palatino Linotype" panose="02040502050505030304" pitchFamily="18" charset="0"/>
              </a:rPr>
              <a:t>	Gemensamt </a:t>
            </a:r>
            <a:r>
              <a:rPr lang="sv-SE" sz="1400" dirty="0">
                <a:latin typeface="Palatino Linotype" panose="02040502050505030304" pitchFamily="18" charset="0"/>
              </a:rPr>
              <a:t>gruppmöte 18.00 – </a:t>
            </a:r>
            <a:r>
              <a:rPr lang="sv-SE" sz="1400" dirty="0" smtClean="0">
                <a:latin typeface="Palatino Linotype" panose="02040502050505030304" pitchFamily="18" charset="0"/>
              </a:rPr>
              <a:t>19.30</a:t>
            </a:r>
            <a:endParaRPr lang="sv-SE" sz="1400" dirty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400" dirty="0">
                <a:latin typeface="Palatino Linotype" panose="02040502050505030304" pitchFamily="18" charset="0"/>
              </a:rPr>
              <a:t>24/2-16            	Inspirationsdag, 8.30 – 16.00, med inbjudna inom 			näringsliv, föreningar, byalag, kyrkan, 				migrationsverket, media, kommun m.fl. 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400" dirty="0" smtClean="0">
                <a:latin typeface="Palatino Linotype" panose="02040502050505030304" pitchFamily="18" charset="0"/>
              </a:rPr>
              <a:t>V 10		”Är Du svensk eller?” teater </a:t>
            </a:r>
            <a:r>
              <a:rPr lang="sv-SE" sz="1400" dirty="0" err="1" smtClean="0">
                <a:latin typeface="Palatino Linotype" panose="02040502050505030304" pitchFamily="18" charset="0"/>
              </a:rPr>
              <a:t>Smylja</a:t>
            </a:r>
            <a:endParaRPr lang="sv-SE" sz="1400" dirty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400" dirty="0" smtClean="0">
                <a:latin typeface="Palatino Linotype" panose="02040502050505030304" pitchFamily="18" charset="0"/>
              </a:rPr>
              <a:t>4/3 – 10/6 -16	Möten i samverkansgruppen var 14:e dag under 			vårterminen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400" dirty="0" smtClean="0">
                <a:latin typeface="Palatino Linotype" panose="02040502050505030304" pitchFamily="18" charset="0"/>
              </a:rPr>
              <a:t>4/4		Möte i </a:t>
            </a:r>
            <a:r>
              <a:rPr lang="sv-SE" sz="1400" dirty="0" err="1" smtClean="0">
                <a:latin typeface="Palatino Linotype" panose="02040502050505030304" pitchFamily="18" charset="0"/>
              </a:rPr>
              <a:t>Advisory</a:t>
            </a:r>
            <a:r>
              <a:rPr lang="sv-SE" sz="1400" dirty="0" smtClean="0">
                <a:latin typeface="Palatino Linotype" panose="02040502050505030304" pitchFamily="18" charset="0"/>
              </a:rPr>
              <a:t> Board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400" dirty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2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b="1" dirty="0" smtClean="0">
                <a:latin typeface="Palatino Linotype" pitchFamily="18" charset="0"/>
              </a:rPr>
              <a:t>Integration Tranemo</a:t>
            </a:r>
            <a:endParaRPr lang="sv-SE" sz="4800" b="1" dirty="0">
              <a:latin typeface="Palatino Linotype" pitchFamily="18" charset="0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222375" y="1771122"/>
            <a:ext cx="6699250" cy="3084513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sv-SE" sz="1400" b="1" dirty="0">
                <a:latin typeface="Palatino Linotype" panose="02040502050505030304" pitchFamily="18" charset="0"/>
              </a:rPr>
              <a:t>Flera vinster </a:t>
            </a:r>
            <a:r>
              <a:rPr lang="sv-SE" sz="1400" b="1" dirty="0" smtClean="0">
                <a:latin typeface="Palatino Linotype" panose="02040502050505030304" pitchFamily="18" charset="0"/>
              </a:rPr>
              <a:t>med Tranemomodellen ( </a:t>
            </a:r>
            <a:r>
              <a:rPr lang="sv-SE" sz="1400" b="1" dirty="0" err="1" smtClean="0">
                <a:latin typeface="Palatino Linotype" panose="02040502050505030304" pitchFamily="18" charset="0"/>
              </a:rPr>
              <a:t>Kronobergsmodellen</a:t>
            </a:r>
            <a:r>
              <a:rPr lang="sv-SE" sz="1400" dirty="0" smtClean="0">
                <a:latin typeface="Palatino Linotype" panose="02040502050505030304" pitchFamily="18" charset="0"/>
              </a:rPr>
              <a:t>®)</a:t>
            </a:r>
            <a:r>
              <a:rPr lang="sv-SE" sz="1400" b="1" dirty="0" smtClean="0">
                <a:latin typeface="Palatino Linotype" panose="02040502050505030304" pitchFamily="18" charset="0"/>
              </a:rPr>
              <a:t>, </a:t>
            </a:r>
            <a:r>
              <a:rPr lang="sv-SE" sz="1400" b="1" dirty="0">
                <a:latin typeface="Palatino Linotype" panose="02040502050505030304" pitchFamily="18" charset="0"/>
              </a:rPr>
              <a:t>bl.a</a:t>
            </a:r>
            <a:r>
              <a:rPr lang="sv-SE" sz="1400" b="1" dirty="0" smtClean="0">
                <a:latin typeface="Palatino Linotype" panose="02040502050505030304" pitchFamily="18" charset="0"/>
              </a:rPr>
              <a:t>.:</a:t>
            </a:r>
          </a:p>
          <a:p>
            <a:pPr marL="0" indent="0" algn="ctr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sz="1200" b="1" dirty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Dialog och förståelse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Möteplatser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Information som är strukturerad och ”rätt”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Positiv uppmärksamhet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Stöd och support, lokalt och regionalt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Engagemang från civilsamhället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Engagemang från näringslivet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Samverkan; kommun, myndigheter, näringsliv och civilsamhället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Snabbare integration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Fler i egen försörjning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Förutsättningar för bättre folkhälsotal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</a:rPr>
              <a:t>Förutsättningar för minskat ekonomiskt bistånd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endParaRPr lang="sv-SE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6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sv-SE" sz="5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Integration Tranemo</a:t>
            </a:r>
            <a:br>
              <a:rPr lang="sv-SE" sz="5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</a:br>
            <a:endParaRPr lang="sv-SE" sz="54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00164" y="2924944"/>
            <a:ext cx="6343672" cy="2714644"/>
          </a:xfrm>
        </p:spPr>
        <p:txBody>
          <a:bodyPr>
            <a:normAutofit/>
          </a:bodyPr>
          <a:lstStyle/>
          <a:p>
            <a:pPr eaLnBrk="1" hangingPunct="1"/>
            <a:endParaRPr lang="sv-SE" sz="4400" dirty="0" smtClean="0">
              <a:solidFill>
                <a:schemeClr val="tx1"/>
              </a:solidFill>
            </a:endParaRPr>
          </a:p>
          <a:p>
            <a:pPr eaLnBrk="1" hangingPunct="1"/>
            <a:endParaRPr lang="sv-SE" sz="4400" dirty="0" smtClean="0">
              <a:solidFill>
                <a:schemeClr val="tx1"/>
              </a:solidFill>
            </a:endParaRPr>
          </a:p>
          <a:p>
            <a:pPr eaLnBrk="1" hangingPunct="1"/>
            <a:endParaRPr lang="sv-SE" sz="4400" dirty="0">
              <a:solidFill>
                <a:schemeClr val="tx1"/>
              </a:solidFill>
            </a:endParaRPr>
          </a:p>
          <a:p>
            <a:pPr eaLnBrk="1" hangingPunct="1"/>
            <a:endParaRPr lang="sv-SE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7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v-SE" sz="5400" b="1" dirty="0">
              <a:latin typeface="Palatino Linotype" panose="02040502050505030304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lvl="3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sz="2800" dirty="0">
              <a:latin typeface="Palatino Linotype" panose="02040502050505030304" pitchFamily="18" charset="0"/>
            </a:endParaRPr>
          </a:p>
          <a:p>
            <a:pPr lvl="3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Bakgrund </a:t>
            </a:r>
            <a:r>
              <a:rPr lang="sv-SE" sz="28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Kronobergsmodellen</a:t>
            </a:r>
            <a:r>
              <a:rPr lang="sv-SE" sz="2400" b="1" dirty="0" smtClean="0">
                <a:latin typeface="Palatino Linotype" panose="02040502050505030304" pitchFamily="18" charset="0"/>
              </a:rPr>
              <a:t>®</a:t>
            </a:r>
            <a:endParaRPr lang="sv-SE" sz="21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3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28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3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Tranemomodellen</a:t>
            </a:r>
          </a:p>
          <a:p>
            <a:pPr marL="1371600" lvl="3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sz="2800" dirty="0">
              <a:latin typeface="Palatino Linotype" panose="02040502050505030304" pitchFamily="18" charset="0"/>
            </a:endParaRPr>
          </a:p>
          <a:p>
            <a:pPr lvl="3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Integration Tranemo</a:t>
            </a:r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</a:pPr>
            <a:endParaRPr lang="sv-SE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</a:pPr>
            <a:endParaRPr lang="sv-SE" sz="28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5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sv-SE" sz="5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Bakgrund </a:t>
            </a:r>
            <a:r>
              <a:rPr lang="sv-SE" sz="54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Kronobergsmodellen</a:t>
            </a:r>
            <a:r>
              <a:rPr lang="sv-SE" sz="28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®</a:t>
            </a:r>
            <a:r>
              <a:rPr lang="sv-SE" sz="5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sv-SE" sz="5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</a:br>
            <a:endParaRPr lang="sv-SE" sz="54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00164" y="2924944"/>
            <a:ext cx="6343672" cy="2714644"/>
          </a:xfrm>
        </p:spPr>
        <p:txBody>
          <a:bodyPr>
            <a:normAutofit/>
          </a:bodyPr>
          <a:lstStyle/>
          <a:p>
            <a:pPr eaLnBrk="1" hangingPunct="1"/>
            <a:endParaRPr lang="sv-SE" sz="4400" dirty="0" smtClean="0">
              <a:solidFill>
                <a:schemeClr val="tx1"/>
              </a:solidFill>
            </a:endParaRPr>
          </a:p>
          <a:p>
            <a:pPr eaLnBrk="1" hangingPunct="1"/>
            <a:endParaRPr lang="sv-SE" sz="4400" dirty="0" smtClean="0">
              <a:solidFill>
                <a:schemeClr val="tx1"/>
              </a:solidFill>
            </a:endParaRPr>
          </a:p>
          <a:p>
            <a:pPr eaLnBrk="1" hangingPunct="1"/>
            <a:endParaRPr lang="sv-SE" sz="4400" dirty="0">
              <a:solidFill>
                <a:schemeClr val="tx1"/>
              </a:solidFill>
            </a:endParaRPr>
          </a:p>
          <a:p>
            <a:pPr eaLnBrk="1" hangingPunct="1"/>
            <a:endParaRPr lang="sv-SE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1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354137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800" b="1" dirty="0" smtClean="0">
                <a:latin typeface="Palatino Linotype" panose="02040502050505030304" pitchFamily="18" charset="0"/>
              </a:rPr>
              <a:t/>
            </a:r>
            <a:br>
              <a:rPr lang="sv-SE" sz="4800" b="1" dirty="0" smtClean="0">
                <a:latin typeface="Palatino Linotype" panose="02040502050505030304" pitchFamily="18" charset="0"/>
              </a:rPr>
            </a:br>
            <a:r>
              <a:rPr lang="sv-SE" sz="4800" b="1" dirty="0" err="1" smtClean="0">
                <a:latin typeface="Palatino Linotype" panose="02040502050505030304" pitchFamily="18" charset="0"/>
              </a:rPr>
              <a:t>Kronobergsmodellen</a:t>
            </a:r>
            <a:r>
              <a:rPr lang="sv-SE" sz="2400" dirty="0"/>
              <a:t>®</a:t>
            </a:r>
            <a:r>
              <a:rPr lang="sv-SE" sz="48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sv-SE" sz="48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</a:br>
            <a:endParaRPr lang="sv-SE" sz="4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sv-SE" sz="2800" dirty="0" smtClean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sv-SE" sz="2800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sv-SE" sz="2800" dirty="0" err="1">
                <a:latin typeface="Palatino Linotype" panose="02040502050505030304" pitchFamily="18" charset="0"/>
              </a:rPr>
              <a:t>Kronobergsmodellen</a:t>
            </a:r>
            <a:r>
              <a:rPr lang="sv-SE" sz="1600" dirty="0" smtClean="0">
                <a:latin typeface="Palatino Linotype" panose="02040502050505030304" pitchFamily="18" charset="0"/>
              </a:rPr>
              <a:t>®</a:t>
            </a:r>
            <a:r>
              <a:rPr lang="sv-SE" sz="2800" dirty="0" smtClean="0">
                <a:latin typeface="Palatino Linotype" panose="02040502050505030304" pitchFamily="18" charset="0"/>
              </a:rPr>
              <a:t> för arbete</a:t>
            </a:r>
          </a:p>
          <a:p>
            <a:pPr marL="0" indent="0" algn="ctr">
              <a:buNone/>
            </a:pPr>
            <a:endParaRPr lang="sv-SE" sz="2800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sv-SE" sz="2800" dirty="0" err="1">
                <a:latin typeface="Palatino Linotype" panose="02040502050505030304" pitchFamily="18" charset="0"/>
              </a:rPr>
              <a:t>Kronobergsmodellen</a:t>
            </a:r>
            <a:r>
              <a:rPr lang="sv-SE" sz="1600" dirty="0" smtClean="0">
                <a:latin typeface="Palatino Linotype" panose="02040502050505030304" pitchFamily="18" charset="0"/>
              </a:rPr>
              <a:t>®</a:t>
            </a:r>
            <a:r>
              <a:rPr lang="sv-SE" sz="2800" dirty="0" smtClean="0">
                <a:latin typeface="Palatino Linotype" panose="02040502050505030304" pitchFamily="18" charset="0"/>
              </a:rPr>
              <a:t> för integration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6962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8713" y="274638"/>
            <a:ext cx="6697663" cy="1354137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800" b="1" dirty="0" smtClean="0">
                <a:latin typeface="Palatino Linotype" panose="02040502050505030304" pitchFamily="18" charset="0"/>
              </a:rPr>
              <a:t/>
            </a:r>
            <a:br>
              <a:rPr lang="sv-SE" sz="4800" b="1" dirty="0" smtClean="0">
                <a:latin typeface="Palatino Linotype" panose="02040502050505030304" pitchFamily="18" charset="0"/>
              </a:rPr>
            </a:br>
            <a:r>
              <a:rPr lang="sv-SE" sz="4800" b="1" dirty="0" err="1" smtClean="0">
                <a:latin typeface="Palatino Linotype" panose="02040502050505030304" pitchFamily="18" charset="0"/>
              </a:rPr>
              <a:t>Kronobergsmodellen</a:t>
            </a:r>
            <a:r>
              <a:rPr lang="sv-SE" sz="2400" dirty="0"/>
              <a:t>®</a:t>
            </a:r>
            <a:r>
              <a:rPr lang="sv-SE" sz="48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sv-SE" sz="48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</a:br>
            <a:endParaRPr lang="sv-SE" sz="4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sv-SE" sz="1600" b="1" dirty="0" smtClean="0">
                <a:latin typeface="Palatino Linotype" panose="02040502050505030304" pitchFamily="18" charset="0"/>
              </a:rPr>
              <a:t>Resultat:</a:t>
            </a:r>
            <a:endParaRPr lang="sv-SE" sz="1600" b="1" dirty="0">
              <a:latin typeface="Palatino Linotype" panose="02040502050505030304" pitchFamily="18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  <a:cs typeface="Times New Roman" pitchFamily="18" charset="0"/>
              </a:rPr>
              <a:t>166 av 211 i ny sysselsättning när </a:t>
            </a:r>
            <a:r>
              <a:rPr lang="sv-SE" sz="1200" dirty="0" err="1">
                <a:latin typeface="Palatino Linotype" panose="02040502050505030304" pitchFamily="18" charset="0"/>
                <a:cs typeface="Times New Roman" pitchFamily="18" charset="0"/>
              </a:rPr>
              <a:t>Transcom</a:t>
            </a:r>
            <a:r>
              <a:rPr lang="sv-SE" sz="1200" dirty="0">
                <a:latin typeface="Palatino Linotype" panose="02040502050505030304" pitchFamily="18" charset="0"/>
                <a:cs typeface="Times New Roman" pitchFamily="18" charset="0"/>
              </a:rPr>
              <a:t> stängde i Markaryd </a:t>
            </a:r>
            <a:r>
              <a:rPr lang="sv-SE" sz="1200" dirty="0" smtClean="0">
                <a:latin typeface="Palatino Linotype" panose="02040502050505030304" pitchFamily="18" charset="0"/>
                <a:cs typeface="Times New Roman" pitchFamily="18" charset="0"/>
              </a:rPr>
              <a:t>2012 </a:t>
            </a:r>
            <a:endParaRPr lang="sv-SE" sz="1200" dirty="0">
              <a:latin typeface="Palatino Linotype" panose="02040502050505030304" pitchFamily="18" charset="0"/>
              <a:cs typeface="Times New Roman" pitchFamily="18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200" dirty="0">
              <a:latin typeface="Palatino Linotype" panose="02040502050505030304" pitchFamily="18" charset="0"/>
              <a:cs typeface="Times New Roman" pitchFamily="18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  <a:cs typeface="Times New Roman" pitchFamily="18" charset="0"/>
              </a:rPr>
              <a:t>Från 553 till 513 arbetslösa i Lessebo jan-dec 2013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200" dirty="0">
              <a:latin typeface="Palatino Linotype" panose="02040502050505030304" pitchFamily="18" charset="0"/>
              <a:cs typeface="Times New Roman" pitchFamily="18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>
                <a:latin typeface="Palatino Linotype" panose="02040502050505030304" pitchFamily="18" charset="0"/>
                <a:cs typeface="Times New Roman" pitchFamily="18" charset="0"/>
              </a:rPr>
              <a:t>Av 44 fick 40 ny sysselsättning på 3 månader i Hylte </a:t>
            </a:r>
            <a:r>
              <a:rPr lang="sv-SE" sz="1200" dirty="0" smtClean="0">
                <a:latin typeface="Palatino Linotype" panose="02040502050505030304" pitchFamily="18" charset="0"/>
                <a:cs typeface="Times New Roman" pitchFamily="18" charset="0"/>
              </a:rPr>
              <a:t>2013</a:t>
            </a:r>
          </a:p>
          <a:p>
            <a:pPr marL="400050" lvl="1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sv-SE" sz="1200" dirty="0">
              <a:latin typeface="Palatino Linotype" panose="02040502050505030304" pitchFamily="18" charset="0"/>
              <a:cs typeface="Times New Roman" pitchFamily="18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  <a:cs typeface="Times New Roman" pitchFamily="18" charset="0"/>
              </a:rPr>
              <a:t>Attityden inom integrationsområdet vänds och förbättras i Lessebo på bara 3 månader hösten 2013 – ”nya Lessebo”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200" dirty="0">
              <a:latin typeface="Palatino Linotype" panose="02040502050505030304" pitchFamily="18" charset="0"/>
              <a:cs typeface="Times New Roman" pitchFamily="18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  <a:cs typeface="Times New Roman" pitchFamily="18" charset="0"/>
              </a:rPr>
              <a:t>Mer än 1.500 besökare på Lessebodagen </a:t>
            </a:r>
            <a:r>
              <a:rPr lang="sv-SE" sz="1200" dirty="0">
                <a:latin typeface="Palatino Linotype" panose="02040502050505030304" pitchFamily="18" charset="0"/>
                <a:cs typeface="Times New Roman" pitchFamily="18" charset="0"/>
              </a:rPr>
              <a:t>med mat från 14 länder, fotbollsturnering, musik och sång, </a:t>
            </a:r>
            <a:r>
              <a:rPr lang="sv-SE" sz="1200" dirty="0" smtClean="0">
                <a:latin typeface="Palatino Linotype" panose="02040502050505030304" pitchFamily="18" charset="0"/>
                <a:cs typeface="Times New Roman" pitchFamily="18" charset="0"/>
              </a:rPr>
              <a:t>föreningar och samhällsfunktioner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200" dirty="0">
              <a:latin typeface="Palatino Linotype" panose="02040502050505030304" pitchFamily="18" charset="0"/>
              <a:cs typeface="Times New Roman" pitchFamily="18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  <a:cs typeface="Times New Roman" pitchFamily="18" charset="0"/>
              </a:rPr>
              <a:t>80 procent i ny sysselsättning inom 8 månader i Tingsryd (122 av 152)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200" dirty="0">
              <a:latin typeface="Palatino Linotype" panose="02040502050505030304" pitchFamily="18" charset="0"/>
              <a:cs typeface="Times New Roman" pitchFamily="18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  <a:cs typeface="Times New Roman" pitchFamily="18" charset="0"/>
              </a:rPr>
              <a:t>150 deltagare i Integrationsseminarium i Kosta nov 2014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200" dirty="0">
              <a:latin typeface="Palatino Linotype" panose="02040502050505030304" pitchFamily="18" charset="0"/>
              <a:cs typeface="Times New Roman" pitchFamily="18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1200" dirty="0" smtClean="0">
                <a:latin typeface="Palatino Linotype" panose="02040502050505030304" pitchFamily="18" charset="0"/>
                <a:cs typeface="Times New Roman" pitchFamily="18" charset="0"/>
              </a:rPr>
              <a:t>Mer än 80 personer i praktik varav flera fått nystartsjobb och även några fast anställning i Lessebo 2015</a:t>
            </a:r>
            <a:endParaRPr lang="sv-SE" sz="1200" dirty="0">
              <a:latin typeface="Palatino Linotype" panose="02040502050505030304" pitchFamily="18" charset="0"/>
              <a:cs typeface="Times New Roman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200" dirty="0">
              <a:latin typeface="Palatino Linotype" panose="02040502050505030304" pitchFamily="18" charset="0"/>
              <a:cs typeface="Times New Roman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200" dirty="0">
              <a:latin typeface="Palatino Linotype" panose="0204050205050503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sv-SE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4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8713" y="274638"/>
            <a:ext cx="6697663" cy="1354137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800" b="1" dirty="0" smtClean="0">
                <a:latin typeface="Palatino Linotype" panose="02040502050505030304" pitchFamily="18" charset="0"/>
              </a:rPr>
              <a:t/>
            </a:r>
            <a:br>
              <a:rPr lang="sv-SE" sz="4800" b="1" dirty="0" smtClean="0">
                <a:latin typeface="Palatino Linotype" panose="02040502050505030304" pitchFamily="18" charset="0"/>
              </a:rPr>
            </a:br>
            <a:r>
              <a:rPr lang="sv-SE" sz="4800" b="1" dirty="0" err="1" smtClean="0">
                <a:latin typeface="Palatino Linotype" panose="02040502050505030304" pitchFamily="18" charset="0"/>
              </a:rPr>
              <a:t>Kronobergsmodellen</a:t>
            </a:r>
            <a:r>
              <a:rPr lang="sv-SE" sz="2400" dirty="0">
                <a:latin typeface="Palatino Linotype" panose="02040502050505030304" pitchFamily="18" charset="0"/>
              </a:rPr>
              <a:t>®</a:t>
            </a:r>
            <a:r>
              <a:rPr lang="sv-SE" sz="4800" dirty="0">
                <a:latin typeface="Palatino Linotype" panose="02040502050505030304" pitchFamily="18" charset="0"/>
              </a:rPr>
              <a:t> </a:t>
            </a:r>
            <a:r>
              <a:rPr lang="sv-SE" sz="48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sv-SE" sz="48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</a:br>
            <a:endParaRPr lang="sv-SE" sz="4800" dirty="0">
              <a:latin typeface="Palatino Linotype" panose="02040502050505030304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v-SE" sz="2000" b="1" dirty="0"/>
          </a:p>
          <a:p>
            <a:pPr marL="0" indent="0">
              <a:buNone/>
            </a:pPr>
            <a:endParaRPr lang="sv-SE" sz="2000" dirty="0"/>
          </a:p>
          <a:p>
            <a:pPr>
              <a:buFont typeface="Wingdings" panose="05000000000000000000" pitchFamily="2" charset="2"/>
              <a:buChar char="Ø"/>
            </a:pPr>
            <a:endParaRPr lang="sv-SE" sz="2000" dirty="0"/>
          </a:p>
        </p:txBody>
      </p:sp>
      <p:pic>
        <p:nvPicPr>
          <p:cNvPr id="5" name="Picture 4" descr="C:\Users\anders\Documents\Kontor i 6an\Skåne Nordost\Tidningsartiklar\HP, 2013-09-05 snabbt nytt job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2930">
            <a:off x="339624" y="1472522"/>
            <a:ext cx="3147603" cy="299904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02811">
            <a:off x="6093075" y="2633760"/>
            <a:ext cx="2882375" cy="4028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 descr="C:\Users\anders\Documents\Kontor i 6an\Skåne Nordost\Tidningsartiklar\Hallandsposten, efter pressmö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5047">
            <a:off x="375422" y="2972595"/>
            <a:ext cx="1874419" cy="3609786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nders\Documents\Kontor i 6an\Hylte kommun\Integration Hylte\Arbets- och näringslivsnämnden\Bil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7732" y="1614375"/>
            <a:ext cx="3488536" cy="36292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nders\Documents\Kontor i 6an\Tingsryd\Jobbmässa 28 november\Smp 29 novemb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2954">
            <a:off x="6433322" y="1484074"/>
            <a:ext cx="2137966" cy="297594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nders\Documents\Kontor i 6an\Tingsryd\Artikel sm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42810">
            <a:off x="4520661" y="3916584"/>
            <a:ext cx="1615108" cy="271703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0748">
            <a:off x="2335763" y="4531849"/>
            <a:ext cx="1770903" cy="2038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38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15076">
            <a:off x="766810" y="1557665"/>
            <a:ext cx="2653839" cy="3742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00645">
            <a:off x="5789728" y="1679688"/>
            <a:ext cx="2657743" cy="3714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7398">
            <a:off x="4263485" y="1806560"/>
            <a:ext cx="2717782" cy="381320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Rubrik 1"/>
          <p:cNvSpPr txBox="1">
            <a:spLocks/>
          </p:cNvSpPr>
          <p:nvPr/>
        </p:nvSpPr>
        <p:spPr bwMode="auto">
          <a:xfrm>
            <a:off x="251520" y="274638"/>
            <a:ext cx="864096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4300" b="1" kern="0" dirty="0" smtClean="0">
                <a:latin typeface="Palatino Linotype" panose="02040502050505030304" pitchFamily="18" charset="0"/>
              </a:rPr>
              <a:t/>
            </a:r>
            <a:br>
              <a:rPr lang="sv-SE" sz="4300" b="1" kern="0" dirty="0" smtClean="0">
                <a:latin typeface="Palatino Linotype" panose="02040502050505030304" pitchFamily="18" charset="0"/>
              </a:rPr>
            </a:br>
            <a:r>
              <a:rPr lang="sv-SE" sz="4300" b="1" kern="0" dirty="0" err="1" smtClean="0">
                <a:latin typeface="Palatino Linotype" panose="02040502050505030304" pitchFamily="18" charset="0"/>
              </a:rPr>
              <a:t>Kronobergsmodellen</a:t>
            </a:r>
            <a:r>
              <a:rPr lang="sv-SE" sz="2200" kern="0" dirty="0" smtClean="0"/>
              <a:t>®</a:t>
            </a:r>
            <a:r>
              <a:rPr lang="sv-SE" sz="4300" b="1" kern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sv-SE" sz="4300" b="1" kern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</a:br>
            <a:endParaRPr lang="sv-SE" sz="4300" kern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99983">
            <a:off x="2199978" y="2081169"/>
            <a:ext cx="2785793" cy="387645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063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sv-SE" sz="5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Tranemomodellen</a:t>
            </a:r>
            <a:br>
              <a:rPr lang="sv-SE" sz="5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</a:br>
            <a:endParaRPr lang="sv-SE" sz="54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00164" y="2924944"/>
            <a:ext cx="6343672" cy="2714644"/>
          </a:xfrm>
        </p:spPr>
        <p:txBody>
          <a:bodyPr>
            <a:normAutofit/>
          </a:bodyPr>
          <a:lstStyle/>
          <a:p>
            <a:pPr eaLnBrk="1" hangingPunct="1"/>
            <a:endParaRPr lang="sv-SE" sz="4400" dirty="0" smtClean="0">
              <a:solidFill>
                <a:schemeClr val="tx1"/>
              </a:solidFill>
            </a:endParaRPr>
          </a:p>
          <a:p>
            <a:pPr eaLnBrk="1" hangingPunct="1"/>
            <a:endParaRPr lang="sv-SE" sz="4400" dirty="0" smtClean="0">
              <a:solidFill>
                <a:schemeClr val="tx1"/>
              </a:solidFill>
            </a:endParaRPr>
          </a:p>
          <a:p>
            <a:pPr eaLnBrk="1" hangingPunct="1"/>
            <a:endParaRPr lang="sv-SE" sz="4400" dirty="0">
              <a:solidFill>
                <a:schemeClr val="tx1"/>
              </a:solidFill>
            </a:endParaRPr>
          </a:p>
          <a:p>
            <a:pPr eaLnBrk="1" hangingPunct="1"/>
            <a:endParaRPr lang="sv-SE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3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_Tranemo">
  <a:themeElements>
    <a:clrScheme name="Tranemo kommu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D478"/>
      </a:accent1>
      <a:accent2>
        <a:srgbClr val="3F9C35"/>
      </a:accent2>
      <a:accent3>
        <a:srgbClr val="B5B6B3"/>
      </a:accent3>
      <a:accent4>
        <a:srgbClr val="983222"/>
      </a:accent4>
      <a:accent5>
        <a:srgbClr val="F4EFD4"/>
      </a:accent5>
      <a:accent6>
        <a:srgbClr val="9DCFAE"/>
      </a:accent6>
      <a:hlink>
        <a:srgbClr val="6600FF"/>
      </a:hlink>
      <a:folHlink>
        <a:srgbClr val="800080"/>
      </a:folHlink>
    </a:clrScheme>
    <a:fontScheme name="Anpassat 1">
      <a:majorFont>
        <a:latin typeface="Arial Black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anemo_ny_mall" id="{2C0B5528-93F4-4968-956B-1A38B5CF2F6A}" vid="{0A56E2D6-F810-4E23-8B85-DC40BE767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Tranemo_ny_mall</Template>
  <TotalTime>6251</TotalTime>
  <Words>607</Words>
  <Application>Microsoft Office PowerPoint</Application>
  <PresentationFormat>Bildspel på skärmen (4:3)</PresentationFormat>
  <Paragraphs>179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5" baseType="lpstr">
      <vt:lpstr>Tema1_Tranemo</vt:lpstr>
      <vt:lpstr>Integration Tranemo </vt:lpstr>
      <vt:lpstr>Bild 2</vt:lpstr>
      <vt:lpstr>Bild 3</vt:lpstr>
      <vt:lpstr>Bakgrund Kronobergsmodellen® </vt:lpstr>
      <vt:lpstr> Kronobergsmodellen® </vt:lpstr>
      <vt:lpstr> Kronobergsmodellen® </vt:lpstr>
      <vt:lpstr> Kronobergsmodellen®  </vt:lpstr>
      <vt:lpstr>Bild 8</vt:lpstr>
      <vt:lpstr>Tranemomodellen </vt:lpstr>
      <vt:lpstr>Tranemomodellen</vt:lpstr>
      <vt:lpstr>Tranemomodellen</vt:lpstr>
      <vt:lpstr>Tranemomodellen</vt:lpstr>
      <vt:lpstr>Tranemomodellen</vt:lpstr>
      <vt:lpstr>Tranemomodellen</vt:lpstr>
      <vt:lpstr>Integration Tranemo </vt:lpstr>
      <vt:lpstr>Integration Tranemo</vt:lpstr>
      <vt:lpstr>Integration Tranemo</vt:lpstr>
      <vt:lpstr>Integration Tranemo</vt:lpstr>
      <vt:lpstr>Integration Tranemo</vt:lpstr>
      <vt:lpstr>Integration Tranemo</vt:lpstr>
      <vt:lpstr>Integration Tranemo</vt:lpstr>
      <vt:lpstr>Integration Tranemo</vt:lpstr>
      <vt:lpstr>Integration Tranemo</vt:lpstr>
      <vt:lpstr>Integration Tranemo </vt:lpstr>
    </vt:vector>
  </TitlesOfParts>
  <Company>Ulricehamn &amp; Tranemo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Ronnemo Veronica</dc:creator>
  <cp:lastModifiedBy>ingcar03</cp:lastModifiedBy>
  <cp:revision>41</cp:revision>
  <dcterms:created xsi:type="dcterms:W3CDTF">2016-01-27T11:26:00Z</dcterms:created>
  <dcterms:modified xsi:type="dcterms:W3CDTF">2016-02-29T15:03:34Z</dcterms:modified>
</cp:coreProperties>
</file>